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24"/>
  </p:notesMasterIdLst>
  <p:handoutMasterIdLst>
    <p:handoutMasterId r:id="rId25"/>
  </p:handoutMasterIdLst>
  <p:sldIdLst>
    <p:sldId id="256" r:id="rId5"/>
    <p:sldId id="275" r:id="rId6"/>
    <p:sldId id="276" r:id="rId7"/>
    <p:sldId id="258" r:id="rId8"/>
    <p:sldId id="277" r:id="rId9"/>
    <p:sldId id="279" r:id="rId10"/>
    <p:sldId id="280" r:id="rId11"/>
    <p:sldId id="281" r:id="rId12"/>
    <p:sldId id="282" r:id="rId13"/>
    <p:sldId id="283" r:id="rId14"/>
    <p:sldId id="284" r:id="rId15"/>
    <p:sldId id="285" r:id="rId16"/>
    <p:sldId id="286" r:id="rId17"/>
    <p:sldId id="287" r:id="rId18"/>
    <p:sldId id="290" r:id="rId19"/>
    <p:sldId id="288" r:id="rId20"/>
    <p:sldId id="289" r:id="rId21"/>
    <p:sldId id="278"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7904F6-D520-42AA-B140-3ECA8282D0BF}">
          <p14:sldIdLst>
            <p14:sldId id="256"/>
          </p14:sldIdLst>
        </p14:section>
        <p14:section name="Untitled Section" id="{77D16ED3-8596-4EDB-8C5A-8D07B975C604}">
          <p14:sldIdLst>
            <p14:sldId id="275"/>
            <p14:sldId id="276"/>
            <p14:sldId id="258"/>
            <p14:sldId id="277"/>
            <p14:sldId id="279"/>
            <p14:sldId id="280"/>
            <p14:sldId id="281"/>
            <p14:sldId id="282"/>
            <p14:sldId id="283"/>
            <p14:sldId id="284"/>
            <p14:sldId id="285"/>
            <p14:sldId id="286"/>
            <p14:sldId id="287"/>
            <p14:sldId id="290"/>
            <p14:sldId id="288"/>
            <p14:sldId id="289"/>
            <p14:sldId id="278"/>
            <p14:sldId id="2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snapToObjects="1">
      <p:cViewPr varScale="1">
        <p:scale>
          <a:sx n="85" d="100"/>
          <a:sy n="85" d="100"/>
        </p:scale>
        <p:origin x="590" y="67"/>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A589A-46DE-0F49-B460-E7914F3E440D}" type="doc">
      <dgm:prSet loTypeId="urn:microsoft.com/office/officeart/2018/2/layout/IconCircleList" loCatId="icon" qsTypeId="urn:microsoft.com/office/officeart/2005/8/quickstyle/simple1" qsCatId="simple" csTypeId="urn:microsoft.com/office/officeart/2018/5/colors/Iconchunking_neutralicon_accent3_2" csCatId="accent3" phldr="1"/>
      <dgm:spPr/>
      <dgm:t>
        <a:bodyPr/>
        <a:lstStyle/>
        <a:p>
          <a:endParaRPr lang="en-US"/>
        </a:p>
      </dgm:t>
    </dgm:pt>
    <dgm:pt modelId="{E39563C5-C199-4F5B-A899-8CC0710341A0}">
      <dgm:prSet custT="1"/>
      <dgm:spPr/>
      <dgm:t>
        <a:bodyPr/>
        <a:lstStyle/>
        <a:p>
          <a:pPr>
            <a:lnSpc>
              <a:spcPct val="100000"/>
            </a:lnSpc>
          </a:pPr>
          <a:r>
            <a:rPr lang="en-IN" sz="1800" b="1" i="0" dirty="0"/>
            <a:t>RFID Tags</a:t>
          </a:r>
          <a:endParaRPr lang="en-US" sz="1800" dirty="0"/>
        </a:p>
      </dgm:t>
    </dgm:pt>
    <dgm:pt modelId="{6531EA77-44C5-4E3D-BA04-70C1E49BCD39}" type="parTrans" cxnId="{BBAD9FDB-1013-4B11-A9AE-2815527D1B78}">
      <dgm:prSet/>
      <dgm:spPr/>
      <dgm:t>
        <a:bodyPr/>
        <a:lstStyle/>
        <a:p>
          <a:endParaRPr lang="en-US" sz="1800"/>
        </a:p>
      </dgm:t>
    </dgm:pt>
    <dgm:pt modelId="{BC971DAC-9BE2-44B2-ABE4-8099C777E9C4}" type="sibTrans" cxnId="{BBAD9FDB-1013-4B11-A9AE-2815527D1B78}">
      <dgm:prSet/>
      <dgm:spPr/>
      <dgm:t>
        <a:bodyPr/>
        <a:lstStyle/>
        <a:p>
          <a:pPr>
            <a:lnSpc>
              <a:spcPct val="100000"/>
            </a:lnSpc>
          </a:pPr>
          <a:endParaRPr lang="en-US" sz="1800"/>
        </a:p>
      </dgm:t>
      <dgm:extLst/>
    </dgm:pt>
    <dgm:pt modelId="{15B1A768-2666-4AB4-BDA7-F0E3C4160D59}">
      <dgm:prSet custT="1"/>
      <dgm:spPr/>
      <dgm:t>
        <a:bodyPr/>
        <a:lstStyle/>
        <a:p>
          <a:pPr>
            <a:lnSpc>
              <a:spcPct val="100000"/>
            </a:lnSpc>
          </a:pPr>
          <a:r>
            <a:rPr lang="en-IN" sz="1800" b="1" i="0" dirty="0"/>
            <a:t>Attendance Tracking</a:t>
          </a:r>
          <a:endParaRPr lang="en-US" sz="1800" dirty="0"/>
        </a:p>
      </dgm:t>
    </dgm:pt>
    <dgm:pt modelId="{D47033D3-4E41-485A-B515-A02A8C3B404A}" type="parTrans" cxnId="{08DEC938-538C-403B-80C3-828B96DAFF82}">
      <dgm:prSet/>
      <dgm:spPr/>
      <dgm:t>
        <a:bodyPr/>
        <a:lstStyle/>
        <a:p>
          <a:endParaRPr lang="en-US" sz="1800"/>
        </a:p>
      </dgm:t>
    </dgm:pt>
    <dgm:pt modelId="{72FFCBD4-DD9D-4E06-81E4-54307F97A3F0}" type="sibTrans" cxnId="{08DEC938-538C-403B-80C3-828B96DAFF82}">
      <dgm:prSet/>
      <dgm:spPr/>
      <dgm:t>
        <a:bodyPr/>
        <a:lstStyle/>
        <a:p>
          <a:pPr>
            <a:lnSpc>
              <a:spcPct val="100000"/>
            </a:lnSpc>
          </a:pPr>
          <a:endParaRPr lang="en-US" sz="1800"/>
        </a:p>
      </dgm:t>
      <dgm:extLst/>
    </dgm:pt>
    <dgm:pt modelId="{3AA5586A-C40E-4DDA-98A5-6545F36F46AB}">
      <dgm:prSet custT="1"/>
      <dgm:spPr/>
      <dgm:t>
        <a:bodyPr/>
        <a:lstStyle/>
        <a:p>
          <a:pPr>
            <a:lnSpc>
              <a:spcPct val="100000"/>
            </a:lnSpc>
          </a:pPr>
          <a:r>
            <a:rPr lang="en-IN" sz="1800" b="1" i="0" dirty="0"/>
            <a:t>Camera-Based System</a:t>
          </a:r>
          <a:endParaRPr lang="en-US" sz="1800" dirty="0"/>
        </a:p>
      </dgm:t>
    </dgm:pt>
    <dgm:pt modelId="{ABF44FB7-9255-4D99-BC69-3BE74FDF8E87}" type="parTrans" cxnId="{119FEAF1-383D-4740-9124-CC9EEA7E35F9}">
      <dgm:prSet/>
      <dgm:spPr/>
      <dgm:t>
        <a:bodyPr/>
        <a:lstStyle/>
        <a:p>
          <a:endParaRPr lang="en-US" sz="1800"/>
        </a:p>
      </dgm:t>
    </dgm:pt>
    <dgm:pt modelId="{19FB306E-81B4-4F3F-99EE-765120CBB6B3}" type="sibTrans" cxnId="{119FEAF1-383D-4740-9124-CC9EEA7E35F9}">
      <dgm:prSet/>
      <dgm:spPr/>
      <dgm:t>
        <a:bodyPr/>
        <a:lstStyle/>
        <a:p>
          <a:pPr>
            <a:lnSpc>
              <a:spcPct val="100000"/>
            </a:lnSpc>
          </a:pPr>
          <a:endParaRPr lang="en-US" sz="1800"/>
        </a:p>
      </dgm:t>
      <dgm:extLst/>
    </dgm:pt>
    <dgm:pt modelId="{0A172DF0-306E-44DF-BEED-85FDF317372F}">
      <dgm:prSet/>
      <dgm:spPr/>
      <dgm:t>
        <a:bodyPr/>
        <a:lstStyle/>
        <a:p>
          <a:pPr>
            <a:lnSpc>
              <a:spcPct val="100000"/>
            </a:lnSpc>
          </a:pPr>
          <a:r>
            <a:rPr lang="en-IN" dirty="0"/>
            <a:t>Integration</a:t>
          </a:r>
        </a:p>
      </dgm:t>
    </dgm:pt>
    <dgm:pt modelId="{01740FC2-FDAB-422C-9546-4BF53DB85EAF}" type="parTrans" cxnId="{D74C2BB9-6AFB-4EBC-9337-A0DA65B59A9C}">
      <dgm:prSet/>
      <dgm:spPr/>
      <dgm:t>
        <a:bodyPr/>
        <a:lstStyle/>
        <a:p>
          <a:endParaRPr lang="en-IN"/>
        </a:p>
      </dgm:t>
    </dgm:pt>
    <dgm:pt modelId="{0C7400A0-33A6-4CB2-90D2-99DB786B1355}" type="sibTrans" cxnId="{D74C2BB9-6AFB-4EBC-9337-A0DA65B59A9C}">
      <dgm:prSet/>
      <dgm:spPr/>
      <dgm:t>
        <a:bodyPr/>
        <a:lstStyle/>
        <a:p>
          <a:endParaRPr lang="en-IN"/>
        </a:p>
      </dgm:t>
    </dgm:pt>
    <dgm:pt modelId="{B80C9CF3-C6BB-48D7-8AE1-5002D62D3761}" type="pres">
      <dgm:prSet presAssocID="{489A589A-46DE-0F49-B460-E7914F3E440D}" presName="root" presStyleCnt="0">
        <dgm:presLayoutVars>
          <dgm:dir/>
          <dgm:resizeHandles val="exact"/>
        </dgm:presLayoutVars>
      </dgm:prSet>
      <dgm:spPr/>
    </dgm:pt>
    <dgm:pt modelId="{326FDCF2-F375-4C3F-9814-C84BA9388F92}" type="pres">
      <dgm:prSet presAssocID="{489A589A-46DE-0F49-B460-E7914F3E440D}" presName="container" presStyleCnt="0">
        <dgm:presLayoutVars>
          <dgm:dir/>
          <dgm:resizeHandles val="exact"/>
        </dgm:presLayoutVars>
      </dgm:prSet>
      <dgm:spPr/>
    </dgm:pt>
    <dgm:pt modelId="{D641F504-B527-445D-81F6-4B59E813C4A0}" type="pres">
      <dgm:prSet presAssocID="{E39563C5-C199-4F5B-A899-8CC0710341A0}" presName="compNode" presStyleCnt="0"/>
      <dgm:spPr/>
    </dgm:pt>
    <dgm:pt modelId="{75512A68-FA50-4392-A441-C6EC352FE606}" type="pres">
      <dgm:prSet presAssocID="{E39563C5-C199-4F5B-A899-8CC0710341A0}" presName="iconBgRect" presStyleLbl="bgShp" presStyleIdx="0" presStyleCnt="4" custLinFactNeighborX="-4936" custLinFactNeighborY="5561"/>
      <dgm:spPr/>
    </dgm:pt>
    <dgm:pt modelId="{C425A8E1-258A-4D4B-9D55-24376C0AB360}" type="pres">
      <dgm:prSet presAssocID="{E39563C5-C199-4F5B-A899-8CC0710341A0}" presName="iconRect" presStyleLbl="node1" presStyleIdx="0" presStyleCnt="4" custLinFactNeighborX="-8511" custLinFactNeighborY="1329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redit card"/>
        </a:ext>
      </dgm:extLst>
    </dgm:pt>
    <dgm:pt modelId="{9E9B2F2E-EF94-42A4-A2BE-0DEE20425DEE}" type="pres">
      <dgm:prSet presAssocID="{E39563C5-C199-4F5B-A899-8CC0710341A0}" presName="spaceRect" presStyleCnt="0"/>
      <dgm:spPr/>
    </dgm:pt>
    <dgm:pt modelId="{523C7F31-A7C1-43C9-AE27-AAE9100EE1FE}" type="pres">
      <dgm:prSet presAssocID="{E39563C5-C199-4F5B-A899-8CC0710341A0}" presName="textRect" presStyleLbl="revTx" presStyleIdx="0" presStyleCnt="4">
        <dgm:presLayoutVars>
          <dgm:chMax val="1"/>
          <dgm:chPref val="1"/>
        </dgm:presLayoutVars>
      </dgm:prSet>
      <dgm:spPr/>
    </dgm:pt>
    <dgm:pt modelId="{CEB8DC13-2561-455C-A0BE-EE905F81836F}" type="pres">
      <dgm:prSet presAssocID="{BC971DAC-9BE2-44B2-ABE4-8099C777E9C4}" presName="sibTrans" presStyleLbl="sibTrans2D1" presStyleIdx="0" presStyleCnt="0"/>
      <dgm:spPr/>
    </dgm:pt>
    <dgm:pt modelId="{495B68A9-1523-4F46-9B02-682098319643}" type="pres">
      <dgm:prSet presAssocID="{15B1A768-2666-4AB4-BDA7-F0E3C4160D59}" presName="compNode" presStyleCnt="0"/>
      <dgm:spPr/>
    </dgm:pt>
    <dgm:pt modelId="{2CA4BD4C-87EF-4944-9E57-97154B3B633C}" type="pres">
      <dgm:prSet presAssocID="{15B1A768-2666-4AB4-BDA7-F0E3C4160D59}" presName="iconBgRect" presStyleLbl="bgShp" presStyleIdx="1" presStyleCnt="4"/>
      <dgm:spPr/>
    </dgm:pt>
    <dgm:pt modelId="{D99F53AC-3AF2-437B-A5AB-1239ADEC0676}" type="pres">
      <dgm:prSet presAssocID="{15B1A768-2666-4AB4-BDA7-F0E3C4160D59}"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Eye"/>
        </a:ext>
      </dgm:extLst>
    </dgm:pt>
    <dgm:pt modelId="{EB4519A6-2EF6-4A3F-90AD-24C511B10908}" type="pres">
      <dgm:prSet presAssocID="{15B1A768-2666-4AB4-BDA7-F0E3C4160D59}" presName="spaceRect" presStyleCnt="0"/>
      <dgm:spPr/>
    </dgm:pt>
    <dgm:pt modelId="{D203E058-79E0-456E-A0FD-258E317D3D6A}" type="pres">
      <dgm:prSet presAssocID="{15B1A768-2666-4AB4-BDA7-F0E3C4160D59}" presName="textRect" presStyleLbl="revTx" presStyleIdx="1" presStyleCnt="4">
        <dgm:presLayoutVars>
          <dgm:chMax val="1"/>
          <dgm:chPref val="1"/>
        </dgm:presLayoutVars>
      </dgm:prSet>
      <dgm:spPr/>
    </dgm:pt>
    <dgm:pt modelId="{8F14F3AD-A362-45DF-80F5-2B8D1F566D80}" type="pres">
      <dgm:prSet presAssocID="{72FFCBD4-DD9D-4E06-81E4-54307F97A3F0}" presName="sibTrans" presStyleLbl="sibTrans2D1" presStyleIdx="0" presStyleCnt="0"/>
      <dgm:spPr/>
    </dgm:pt>
    <dgm:pt modelId="{BDD20EE1-5DFF-4E16-802C-2448893CCB5A}" type="pres">
      <dgm:prSet presAssocID="{3AA5586A-C40E-4DDA-98A5-6545F36F46AB}" presName="compNode" presStyleCnt="0"/>
      <dgm:spPr/>
    </dgm:pt>
    <dgm:pt modelId="{7089FE6B-57E5-4306-8097-E758E000C828}" type="pres">
      <dgm:prSet presAssocID="{3AA5586A-C40E-4DDA-98A5-6545F36F46AB}" presName="iconBgRect" presStyleLbl="bgShp" presStyleIdx="2" presStyleCnt="4" custLinFactNeighborX="543" custLinFactNeighborY="4665"/>
      <dgm:spPr/>
    </dgm:pt>
    <dgm:pt modelId="{41C0BC0F-FFD5-42B5-B952-9316B9364F6F}" type="pres">
      <dgm:prSet presAssocID="{3AA5586A-C40E-4DDA-98A5-6545F36F46AB}"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eb cam"/>
        </a:ext>
      </dgm:extLst>
    </dgm:pt>
    <dgm:pt modelId="{392FDDC2-BC7A-49BF-88A1-7B4956AD8377}" type="pres">
      <dgm:prSet presAssocID="{3AA5586A-C40E-4DDA-98A5-6545F36F46AB}" presName="spaceRect" presStyleCnt="0"/>
      <dgm:spPr/>
    </dgm:pt>
    <dgm:pt modelId="{7703AFE5-FAA2-4D8A-AEFA-D3C5CB41E5BC}" type="pres">
      <dgm:prSet presAssocID="{3AA5586A-C40E-4DDA-98A5-6545F36F46AB}" presName="textRect" presStyleLbl="revTx" presStyleIdx="2" presStyleCnt="4">
        <dgm:presLayoutVars>
          <dgm:chMax val="1"/>
          <dgm:chPref val="1"/>
        </dgm:presLayoutVars>
      </dgm:prSet>
      <dgm:spPr/>
    </dgm:pt>
    <dgm:pt modelId="{EB05F1B8-145C-4BEC-9355-BF1E172C989C}" type="pres">
      <dgm:prSet presAssocID="{19FB306E-81B4-4F3F-99EE-765120CBB6B3}" presName="sibTrans" presStyleLbl="sibTrans2D1" presStyleIdx="0" presStyleCnt="0"/>
      <dgm:spPr/>
    </dgm:pt>
    <dgm:pt modelId="{189A1C18-0AD6-4FE3-840E-231F3464C811}" type="pres">
      <dgm:prSet presAssocID="{0A172DF0-306E-44DF-BEED-85FDF317372F}" presName="compNode" presStyleCnt="0"/>
      <dgm:spPr/>
    </dgm:pt>
    <dgm:pt modelId="{2C164DEF-390B-44D7-B392-2AB6B1C93A26}" type="pres">
      <dgm:prSet presAssocID="{0A172DF0-306E-44DF-BEED-85FDF317372F}" presName="iconBgRect" presStyleLbl="bgShp" presStyleIdx="3" presStyleCnt="4"/>
      <dgm:spPr/>
    </dgm:pt>
    <dgm:pt modelId="{BC9F6C73-1DA3-4537-A6AA-E37D10226819}" type="pres">
      <dgm:prSet presAssocID="{0A172DF0-306E-44DF-BEED-85FDF317372F}"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loud Computing"/>
        </a:ext>
      </dgm:extLst>
    </dgm:pt>
    <dgm:pt modelId="{32FB8755-9D8D-4D25-AA68-E22E27DB8E15}" type="pres">
      <dgm:prSet presAssocID="{0A172DF0-306E-44DF-BEED-85FDF317372F}" presName="spaceRect" presStyleCnt="0"/>
      <dgm:spPr/>
    </dgm:pt>
    <dgm:pt modelId="{A505D554-FDD4-4459-8118-9DA282D63437}" type="pres">
      <dgm:prSet presAssocID="{0A172DF0-306E-44DF-BEED-85FDF317372F}" presName="textRect" presStyleLbl="revTx" presStyleIdx="3" presStyleCnt="4">
        <dgm:presLayoutVars>
          <dgm:chMax val="1"/>
          <dgm:chPref val="1"/>
        </dgm:presLayoutVars>
      </dgm:prSet>
      <dgm:spPr/>
    </dgm:pt>
  </dgm:ptLst>
  <dgm:cxnLst>
    <dgm:cxn modelId="{F500F212-B1E8-4177-88EB-379FE553E567}" type="presOf" srcId="{BC971DAC-9BE2-44B2-ABE4-8099C777E9C4}" destId="{CEB8DC13-2561-455C-A0BE-EE905F81836F}" srcOrd="0" destOrd="0" presId="urn:microsoft.com/office/officeart/2018/2/layout/IconCircleList"/>
    <dgm:cxn modelId="{3682502D-BD4B-4C8B-B999-4FE14243DA2F}" type="presOf" srcId="{E39563C5-C199-4F5B-A899-8CC0710341A0}" destId="{523C7F31-A7C1-43C9-AE27-AAE9100EE1FE}" srcOrd="0" destOrd="0" presId="urn:microsoft.com/office/officeart/2018/2/layout/IconCircleList"/>
    <dgm:cxn modelId="{08DEC938-538C-403B-80C3-828B96DAFF82}" srcId="{489A589A-46DE-0F49-B460-E7914F3E440D}" destId="{15B1A768-2666-4AB4-BDA7-F0E3C4160D59}" srcOrd="1" destOrd="0" parTransId="{D47033D3-4E41-485A-B515-A02A8C3B404A}" sibTransId="{72FFCBD4-DD9D-4E06-81E4-54307F97A3F0}"/>
    <dgm:cxn modelId="{6CA71B7B-0F0A-4F9A-A0EC-CFB6FFD8DA98}" type="presOf" srcId="{15B1A768-2666-4AB4-BDA7-F0E3C4160D59}" destId="{D203E058-79E0-456E-A0FD-258E317D3D6A}" srcOrd="0" destOrd="0" presId="urn:microsoft.com/office/officeart/2018/2/layout/IconCircleList"/>
    <dgm:cxn modelId="{65F7D3A9-7360-41F2-9288-DC394F90F4EC}" type="presOf" srcId="{3AA5586A-C40E-4DDA-98A5-6545F36F46AB}" destId="{7703AFE5-FAA2-4D8A-AEFA-D3C5CB41E5BC}" srcOrd="0" destOrd="0" presId="urn:microsoft.com/office/officeart/2018/2/layout/IconCircleList"/>
    <dgm:cxn modelId="{0D34FCB2-3F4C-42A6-BB2D-60FA9564F405}" type="presOf" srcId="{489A589A-46DE-0F49-B460-E7914F3E440D}" destId="{B80C9CF3-C6BB-48D7-8AE1-5002D62D3761}" srcOrd="0" destOrd="0" presId="urn:microsoft.com/office/officeart/2018/2/layout/IconCircleList"/>
    <dgm:cxn modelId="{D74C2BB9-6AFB-4EBC-9337-A0DA65B59A9C}" srcId="{489A589A-46DE-0F49-B460-E7914F3E440D}" destId="{0A172DF0-306E-44DF-BEED-85FDF317372F}" srcOrd="3" destOrd="0" parTransId="{01740FC2-FDAB-422C-9546-4BF53DB85EAF}" sibTransId="{0C7400A0-33A6-4CB2-90D2-99DB786B1355}"/>
    <dgm:cxn modelId="{E7DAF9BD-8E7A-4CC0-AD9A-9F9CEC2A1BA7}" type="presOf" srcId="{19FB306E-81B4-4F3F-99EE-765120CBB6B3}" destId="{EB05F1B8-145C-4BEC-9355-BF1E172C989C}" srcOrd="0" destOrd="0" presId="urn:microsoft.com/office/officeart/2018/2/layout/IconCircleList"/>
    <dgm:cxn modelId="{2A5B31C1-E45B-4819-A1E9-C2989C4AE04A}" type="presOf" srcId="{0A172DF0-306E-44DF-BEED-85FDF317372F}" destId="{A505D554-FDD4-4459-8118-9DA282D63437}" srcOrd="0" destOrd="0" presId="urn:microsoft.com/office/officeart/2018/2/layout/IconCircleList"/>
    <dgm:cxn modelId="{BBAD9FDB-1013-4B11-A9AE-2815527D1B78}" srcId="{489A589A-46DE-0F49-B460-E7914F3E440D}" destId="{E39563C5-C199-4F5B-A899-8CC0710341A0}" srcOrd="0" destOrd="0" parTransId="{6531EA77-44C5-4E3D-BA04-70C1E49BCD39}" sibTransId="{BC971DAC-9BE2-44B2-ABE4-8099C777E9C4}"/>
    <dgm:cxn modelId="{119FEAF1-383D-4740-9124-CC9EEA7E35F9}" srcId="{489A589A-46DE-0F49-B460-E7914F3E440D}" destId="{3AA5586A-C40E-4DDA-98A5-6545F36F46AB}" srcOrd="2" destOrd="0" parTransId="{ABF44FB7-9255-4D99-BC69-3BE74FDF8E87}" sibTransId="{19FB306E-81B4-4F3F-99EE-765120CBB6B3}"/>
    <dgm:cxn modelId="{72DB18FF-BDCF-4526-AB7E-380701B71043}" type="presOf" srcId="{72FFCBD4-DD9D-4E06-81E4-54307F97A3F0}" destId="{8F14F3AD-A362-45DF-80F5-2B8D1F566D80}" srcOrd="0" destOrd="0" presId="urn:microsoft.com/office/officeart/2018/2/layout/IconCircleList"/>
    <dgm:cxn modelId="{BF36CAD1-B688-447E-A701-12D1A5EB1C61}" type="presParOf" srcId="{B80C9CF3-C6BB-48D7-8AE1-5002D62D3761}" destId="{326FDCF2-F375-4C3F-9814-C84BA9388F92}" srcOrd="0" destOrd="0" presId="urn:microsoft.com/office/officeart/2018/2/layout/IconCircleList"/>
    <dgm:cxn modelId="{A0B340C2-CAB3-4AD7-B651-672DD667AAD7}" type="presParOf" srcId="{326FDCF2-F375-4C3F-9814-C84BA9388F92}" destId="{D641F504-B527-445D-81F6-4B59E813C4A0}" srcOrd="0" destOrd="0" presId="urn:microsoft.com/office/officeart/2018/2/layout/IconCircleList"/>
    <dgm:cxn modelId="{FBFE3BE7-5577-4A5D-85CC-215287D3D6AD}" type="presParOf" srcId="{D641F504-B527-445D-81F6-4B59E813C4A0}" destId="{75512A68-FA50-4392-A441-C6EC352FE606}" srcOrd="0" destOrd="0" presId="urn:microsoft.com/office/officeart/2018/2/layout/IconCircleList"/>
    <dgm:cxn modelId="{E2CE3B82-49EF-49C5-869E-0F82B174F9E9}" type="presParOf" srcId="{D641F504-B527-445D-81F6-4B59E813C4A0}" destId="{C425A8E1-258A-4D4B-9D55-24376C0AB360}" srcOrd="1" destOrd="0" presId="urn:microsoft.com/office/officeart/2018/2/layout/IconCircleList"/>
    <dgm:cxn modelId="{FE67C476-DCF9-4F8A-ACDB-300B11852414}" type="presParOf" srcId="{D641F504-B527-445D-81F6-4B59E813C4A0}" destId="{9E9B2F2E-EF94-42A4-A2BE-0DEE20425DEE}" srcOrd="2" destOrd="0" presId="urn:microsoft.com/office/officeart/2018/2/layout/IconCircleList"/>
    <dgm:cxn modelId="{4CA023EA-A382-4DD9-9FA1-18E0D66061BD}" type="presParOf" srcId="{D641F504-B527-445D-81F6-4B59E813C4A0}" destId="{523C7F31-A7C1-43C9-AE27-AAE9100EE1FE}" srcOrd="3" destOrd="0" presId="urn:microsoft.com/office/officeart/2018/2/layout/IconCircleList"/>
    <dgm:cxn modelId="{26A45859-BDA1-42A1-B72D-E642F4519323}" type="presParOf" srcId="{326FDCF2-F375-4C3F-9814-C84BA9388F92}" destId="{CEB8DC13-2561-455C-A0BE-EE905F81836F}" srcOrd="1" destOrd="0" presId="urn:microsoft.com/office/officeart/2018/2/layout/IconCircleList"/>
    <dgm:cxn modelId="{9A1A1CE7-53B9-4F66-85DD-738EBE878B5F}" type="presParOf" srcId="{326FDCF2-F375-4C3F-9814-C84BA9388F92}" destId="{495B68A9-1523-4F46-9B02-682098319643}" srcOrd="2" destOrd="0" presId="urn:microsoft.com/office/officeart/2018/2/layout/IconCircleList"/>
    <dgm:cxn modelId="{51E1DD61-7673-4090-B8AB-CF4901AEC858}" type="presParOf" srcId="{495B68A9-1523-4F46-9B02-682098319643}" destId="{2CA4BD4C-87EF-4944-9E57-97154B3B633C}" srcOrd="0" destOrd="0" presId="urn:microsoft.com/office/officeart/2018/2/layout/IconCircleList"/>
    <dgm:cxn modelId="{747A4180-A006-422E-B421-0130C380E284}" type="presParOf" srcId="{495B68A9-1523-4F46-9B02-682098319643}" destId="{D99F53AC-3AF2-437B-A5AB-1239ADEC0676}" srcOrd="1" destOrd="0" presId="urn:microsoft.com/office/officeart/2018/2/layout/IconCircleList"/>
    <dgm:cxn modelId="{2B3206DF-6911-4471-9CE4-6E444117F923}" type="presParOf" srcId="{495B68A9-1523-4F46-9B02-682098319643}" destId="{EB4519A6-2EF6-4A3F-90AD-24C511B10908}" srcOrd="2" destOrd="0" presId="urn:microsoft.com/office/officeart/2018/2/layout/IconCircleList"/>
    <dgm:cxn modelId="{BFF8DE16-9137-451C-BFC4-D4EE82781F8E}" type="presParOf" srcId="{495B68A9-1523-4F46-9B02-682098319643}" destId="{D203E058-79E0-456E-A0FD-258E317D3D6A}" srcOrd="3" destOrd="0" presId="urn:microsoft.com/office/officeart/2018/2/layout/IconCircleList"/>
    <dgm:cxn modelId="{F6DE935E-6528-4A29-9FE2-2236A11FA3B5}" type="presParOf" srcId="{326FDCF2-F375-4C3F-9814-C84BA9388F92}" destId="{8F14F3AD-A362-45DF-80F5-2B8D1F566D80}" srcOrd="3" destOrd="0" presId="urn:microsoft.com/office/officeart/2018/2/layout/IconCircleList"/>
    <dgm:cxn modelId="{1E564FA9-F723-4479-8013-22D1426128B6}" type="presParOf" srcId="{326FDCF2-F375-4C3F-9814-C84BA9388F92}" destId="{BDD20EE1-5DFF-4E16-802C-2448893CCB5A}" srcOrd="4" destOrd="0" presId="urn:microsoft.com/office/officeart/2018/2/layout/IconCircleList"/>
    <dgm:cxn modelId="{794FF77C-CF66-43A6-AFF0-913CEF2D0C2A}" type="presParOf" srcId="{BDD20EE1-5DFF-4E16-802C-2448893CCB5A}" destId="{7089FE6B-57E5-4306-8097-E758E000C828}" srcOrd="0" destOrd="0" presId="urn:microsoft.com/office/officeart/2018/2/layout/IconCircleList"/>
    <dgm:cxn modelId="{091EE8DB-F92B-4CB3-ABD6-FFEB56B07A8B}" type="presParOf" srcId="{BDD20EE1-5DFF-4E16-802C-2448893CCB5A}" destId="{41C0BC0F-FFD5-42B5-B952-9316B9364F6F}" srcOrd="1" destOrd="0" presId="urn:microsoft.com/office/officeart/2018/2/layout/IconCircleList"/>
    <dgm:cxn modelId="{DAE7DE5D-0787-4DCA-83CB-B15B42A3D0EC}" type="presParOf" srcId="{BDD20EE1-5DFF-4E16-802C-2448893CCB5A}" destId="{392FDDC2-BC7A-49BF-88A1-7B4956AD8377}" srcOrd="2" destOrd="0" presId="urn:microsoft.com/office/officeart/2018/2/layout/IconCircleList"/>
    <dgm:cxn modelId="{03A77C2B-16FB-486D-9C1B-3FF393F2E432}" type="presParOf" srcId="{BDD20EE1-5DFF-4E16-802C-2448893CCB5A}" destId="{7703AFE5-FAA2-4D8A-AEFA-D3C5CB41E5BC}" srcOrd="3" destOrd="0" presId="urn:microsoft.com/office/officeart/2018/2/layout/IconCircleList"/>
    <dgm:cxn modelId="{DABBFBB8-820C-47D7-9FD4-1631B64526E6}" type="presParOf" srcId="{326FDCF2-F375-4C3F-9814-C84BA9388F92}" destId="{EB05F1B8-145C-4BEC-9355-BF1E172C989C}" srcOrd="5" destOrd="0" presId="urn:microsoft.com/office/officeart/2018/2/layout/IconCircleList"/>
    <dgm:cxn modelId="{867BA0E6-C05E-435E-BED7-6D241B9D44A0}" type="presParOf" srcId="{326FDCF2-F375-4C3F-9814-C84BA9388F92}" destId="{189A1C18-0AD6-4FE3-840E-231F3464C811}" srcOrd="6" destOrd="0" presId="urn:microsoft.com/office/officeart/2018/2/layout/IconCircleList"/>
    <dgm:cxn modelId="{3597A53E-EF3E-4863-BCF4-F87E8A7ABE04}" type="presParOf" srcId="{189A1C18-0AD6-4FE3-840E-231F3464C811}" destId="{2C164DEF-390B-44D7-B392-2AB6B1C93A26}" srcOrd="0" destOrd="0" presId="urn:microsoft.com/office/officeart/2018/2/layout/IconCircleList"/>
    <dgm:cxn modelId="{496C1AF5-451B-44B3-A0D6-E50E7A364F78}" type="presParOf" srcId="{189A1C18-0AD6-4FE3-840E-231F3464C811}" destId="{BC9F6C73-1DA3-4537-A6AA-E37D10226819}" srcOrd="1" destOrd="0" presId="urn:microsoft.com/office/officeart/2018/2/layout/IconCircleList"/>
    <dgm:cxn modelId="{0E993DEE-A7D3-47D4-9914-5BEFC19BAE8B}" type="presParOf" srcId="{189A1C18-0AD6-4FE3-840E-231F3464C811}" destId="{32FB8755-9D8D-4D25-AA68-E22E27DB8E15}" srcOrd="2" destOrd="0" presId="urn:microsoft.com/office/officeart/2018/2/layout/IconCircleList"/>
    <dgm:cxn modelId="{44C381A6-4176-4B4B-9962-1DFF201A5177}" type="presParOf" srcId="{189A1C18-0AD6-4FE3-840E-231F3464C811}" destId="{A505D554-FDD4-4459-8118-9DA282D63437}"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12A68-FA50-4392-A441-C6EC352FE606}">
      <dsp:nvSpPr>
        <dsp:cNvPr id="0" name=""/>
        <dsp:cNvSpPr/>
      </dsp:nvSpPr>
      <dsp:spPr>
        <a:xfrm>
          <a:off x="90857" y="778639"/>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5A8E1-258A-4D4B-9D55-24376C0AB360}">
      <dsp:nvSpPr>
        <dsp:cNvPr id="0" name=""/>
        <dsp:cNvSpPr/>
      </dsp:nvSpPr>
      <dsp:spPr>
        <a:xfrm>
          <a:off x="254460" y="958996"/>
          <a:ext cx="451863" cy="4518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3C7F31-A7C1-43C9-AE27-AAE9100EE1FE}">
      <dsp:nvSpPr>
        <dsp:cNvPr id="0" name=""/>
        <dsp:cNvSpPr/>
      </dsp:nvSpPr>
      <dsp:spPr>
        <a:xfrm>
          <a:off x="1075332" y="735315"/>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IN" sz="1800" b="1" i="0" kern="1200" dirty="0"/>
            <a:t>RFID Tags</a:t>
          </a:r>
          <a:endParaRPr lang="en-US" sz="1800" kern="1200" dirty="0"/>
        </a:p>
      </dsp:txBody>
      <dsp:txXfrm>
        <a:off x="1075332" y="735315"/>
        <a:ext cx="1836390" cy="779074"/>
      </dsp:txXfrm>
    </dsp:sp>
    <dsp:sp modelId="{2CA4BD4C-87EF-4944-9E57-97154B3B633C}">
      <dsp:nvSpPr>
        <dsp:cNvPr id="0" name=""/>
        <dsp:cNvSpPr/>
      </dsp:nvSpPr>
      <dsp:spPr>
        <a:xfrm>
          <a:off x="3231700" y="735315"/>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F53AC-3AF2-437B-A5AB-1239ADEC0676}">
      <dsp:nvSpPr>
        <dsp:cNvPr id="0" name=""/>
        <dsp:cNvSpPr/>
      </dsp:nvSpPr>
      <dsp:spPr>
        <a:xfrm>
          <a:off x="3395305" y="898921"/>
          <a:ext cx="451863" cy="45186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03E058-79E0-456E-A0FD-258E317D3D6A}">
      <dsp:nvSpPr>
        <dsp:cNvPr id="0" name=""/>
        <dsp:cNvSpPr/>
      </dsp:nvSpPr>
      <dsp:spPr>
        <a:xfrm>
          <a:off x="4177719" y="735315"/>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IN" sz="1800" b="1" i="0" kern="1200" dirty="0"/>
            <a:t>Attendance Tracking</a:t>
          </a:r>
          <a:endParaRPr lang="en-US" sz="1800" kern="1200" dirty="0"/>
        </a:p>
      </dsp:txBody>
      <dsp:txXfrm>
        <a:off x="4177719" y="735315"/>
        <a:ext cx="1836390" cy="779074"/>
      </dsp:txXfrm>
    </dsp:sp>
    <dsp:sp modelId="{7089FE6B-57E5-4306-8097-E758E000C828}">
      <dsp:nvSpPr>
        <dsp:cNvPr id="0" name=""/>
        <dsp:cNvSpPr/>
      </dsp:nvSpPr>
      <dsp:spPr>
        <a:xfrm>
          <a:off x="133543" y="2171086"/>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0BC0F-FFD5-42B5-B952-9316B9364F6F}">
      <dsp:nvSpPr>
        <dsp:cNvPr id="0" name=""/>
        <dsp:cNvSpPr/>
      </dsp:nvSpPr>
      <dsp:spPr>
        <a:xfrm>
          <a:off x="292918" y="2298348"/>
          <a:ext cx="451863" cy="45186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03AFE5-FAA2-4D8A-AEFA-D3C5CB41E5BC}">
      <dsp:nvSpPr>
        <dsp:cNvPr id="0" name=""/>
        <dsp:cNvSpPr/>
      </dsp:nvSpPr>
      <dsp:spPr>
        <a:xfrm>
          <a:off x="1075332" y="2134742"/>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IN" sz="1800" b="1" i="0" kern="1200" dirty="0"/>
            <a:t>Camera-Based System</a:t>
          </a:r>
          <a:endParaRPr lang="en-US" sz="1800" kern="1200" dirty="0"/>
        </a:p>
      </dsp:txBody>
      <dsp:txXfrm>
        <a:off x="1075332" y="2134742"/>
        <a:ext cx="1836390" cy="779074"/>
      </dsp:txXfrm>
    </dsp:sp>
    <dsp:sp modelId="{2C164DEF-390B-44D7-B392-2AB6B1C93A26}">
      <dsp:nvSpPr>
        <dsp:cNvPr id="0" name=""/>
        <dsp:cNvSpPr/>
      </dsp:nvSpPr>
      <dsp:spPr>
        <a:xfrm>
          <a:off x="3231700" y="2134742"/>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9F6C73-1DA3-4537-A6AA-E37D10226819}">
      <dsp:nvSpPr>
        <dsp:cNvPr id="0" name=""/>
        <dsp:cNvSpPr/>
      </dsp:nvSpPr>
      <dsp:spPr>
        <a:xfrm>
          <a:off x="3395305" y="2298348"/>
          <a:ext cx="451863" cy="45186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05D554-FDD4-4459-8118-9DA282D63437}">
      <dsp:nvSpPr>
        <dsp:cNvPr id="0" name=""/>
        <dsp:cNvSpPr/>
      </dsp:nvSpPr>
      <dsp:spPr>
        <a:xfrm>
          <a:off x="4177719" y="2134742"/>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dirty="0"/>
            <a:t>Integration</a:t>
          </a:r>
        </a:p>
      </dsp:txBody>
      <dsp:txXfrm>
        <a:off x="4177719" y="2134742"/>
        <a:ext cx="1836390" cy="77907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3/15/2024</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3/15/2024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19</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3/15/2024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3/15/2024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3/15/2024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3/15/2024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3/15/2024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5.jpeg"/><Relationship Id="rId4" Type="http://schemas.openxmlformats.org/officeDocument/2006/relationships/image" Target="../media/image6.jpe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20.png"/><Relationship Id="rId4" Type="http://schemas.openxmlformats.org/officeDocument/2006/relationships/image" Target="../media/image17.png"/><Relationship Id="rId9" Type="http://schemas.microsoft.com/office/2007/relationships/hdphoto" Target="../media/hdphoto4.wdp"/><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79023"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4854221" y="3341511"/>
            <a:ext cx="6971947" cy="1004711"/>
          </a:xfrm>
        </p:spPr>
        <p:txBody>
          <a:bodyPr>
            <a:normAutofit fontScale="90000"/>
          </a:bodyPr>
          <a:lstStyle/>
          <a:p>
            <a:r>
              <a:rPr lang="en-US" b="1" dirty="0"/>
              <a:t>RFID ATTENDANCE SYSTEM IN SCHOOLS</a:t>
            </a:r>
          </a:p>
        </p:txBody>
      </p:sp>
      <p:pic>
        <p:nvPicPr>
          <p:cNvPr id="6" name="Picture 5">
            <a:extLst>
              <a:ext uri="{FF2B5EF4-FFF2-40B4-BE49-F238E27FC236}">
                <a16:creationId xmlns:a16="http://schemas.microsoft.com/office/drawing/2014/main" id="{C717A78C-FC1E-4C2B-B694-1B8B17439BA3}"/>
              </a:ext>
            </a:extLst>
          </p:cNvPr>
          <p:cNvPicPr>
            <a:picLocks noChangeAspect="1"/>
          </p:cNvPicPr>
          <p:nvPr/>
        </p:nvPicPr>
        <p:blipFill rotWithShape="1">
          <a:blip r:embed="rId4"/>
          <a:srcRect r="6852" b="8221"/>
          <a:stretch/>
        </p:blipFill>
        <p:spPr>
          <a:xfrm>
            <a:off x="365832" y="1921400"/>
            <a:ext cx="4673578" cy="32801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77214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07480-73D1-4096-B1F6-92799CEEA45D}"/>
              </a:ext>
            </a:extLst>
          </p:cNvPr>
          <p:cNvSpPr>
            <a:spLocks noGrp="1"/>
          </p:cNvSpPr>
          <p:nvPr>
            <p:ph type="title"/>
          </p:nvPr>
        </p:nvSpPr>
        <p:spPr>
          <a:xfrm>
            <a:off x="1491777" y="251384"/>
            <a:ext cx="8559538" cy="1747099"/>
          </a:xfrm>
        </p:spPr>
        <p:txBody>
          <a:bodyPr/>
          <a:lstStyle/>
          <a:p>
            <a:pPr algn="ctr"/>
            <a:r>
              <a:rPr lang="da-DK" b="1" dirty="0">
                <a:latin typeface="Times New Roman"/>
              </a:rPr>
              <a:t>HANDLING DUPLICATE REGISTRATION</a:t>
            </a:r>
            <a:endParaRPr lang="en-IN" dirty="0"/>
          </a:p>
        </p:txBody>
      </p:sp>
      <p:sp>
        <p:nvSpPr>
          <p:cNvPr id="3" name="Text Placeholder 2">
            <a:extLst>
              <a:ext uri="{FF2B5EF4-FFF2-40B4-BE49-F238E27FC236}">
                <a16:creationId xmlns:a16="http://schemas.microsoft.com/office/drawing/2014/main" id="{C44527D0-3A0B-4855-B64C-1D6E9C809EC0}"/>
              </a:ext>
            </a:extLst>
          </p:cNvPr>
          <p:cNvSpPr>
            <a:spLocks noGrp="1"/>
          </p:cNvSpPr>
          <p:nvPr>
            <p:ph type="body" idx="1"/>
          </p:nvPr>
        </p:nvSpPr>
        <p:spPr>
          <a:xfrm>
            <a:off x="510711" y="1894788"/>
            <a:ext cx="5585289" cy="4506012"/>
          </a:xfrm>
        </p:spPr>
        <p:txBody>
          <a:bodyPr>
            <a:normAutofit/>
          </a:bodyPr>
          <a:lstStyle/>
          <a:p>
            <a:pPr lvl="0"/>
            <a:r>
              <a:rPr lang="en-US" b="1" dirty="0">
                <a:latin typeface="Times New Roman"/>
              </a:rPr>
              <a:t>Preventing duplicate registrations is essential to maintain data integrity and ensure accurate attendance tracking within the RFID and camera-based attendance system. Notification when a card is already registered</a:t>
            </a:r>
          </a:p>
          <a:p>
            <a:pPr lvl="0"/>
            <a:r>
              <a:rPr lang="en-US" b="1" dirty="0">
                <a:latin typeface="Times New Roman"/>
              </a:rPr>
              <a:t>Methods for Preventing Duplicate Registrations:</a:t>
            </a:r>
          </a:p>
          <a:p>
            <a:pPr lvl="1"/>
            <a:r>
              <a:rPr lang="en-US" b="1" dirty="0">
                <a:solidFill>
                  <a:schemeClr val="tx1"/>
                </a:solidFill>
                <a:latin typeface="Times New Roman"/>
              </a:rPr>
              <a:t>Implement checks within the system to verify if a card UID is already registered before allowing a new registration.</a:t>
            </a:r>
          </a:p>
          <a:p>
            <a:pPr lvl="1"/>
            <a:r>
              <a:rPr lang="en-US" b="1" dirty="0">
                <a:solidFill>
                  <a:schemeClr val="tx1"/>
                </a:solidFill>
                <a:latin typeface="Times New Roman"/>
              </a:rPr>
              <a:t>Compare the captured UID with existing entries in the registration database to identify duplicates.</a:t>
            </a:r>
          </a:p>
          <a:p>
            <a:pPr lvl="1"/>
            <a:r>
              <a:rPr lang="en-US" b="1" dirty="0">
                <a:solidFill>
                  <a:schemeClr val="tx1"/>
                </a:solidFill>
                <a:latin typeface="Times New Roman"/>
              </a:rPr>
              <a:t>Prompt users with an error message if a duplicate registration attempt is detected.</a:t>
            </a:r>
          </a:p>
          <a:p>
            <a:endParaRPr lang="en-IN" sz="3600" dirty="0"/>
          </a:p>
        </p:txBody>
      </p:sp>
      <p:pic>
        <p:nvPicPr>
          <p:cNvPr id="5" name="Picture 4">
            <a:extLst>
              <a:ext uri="{FF2B5EF4-FFF2-40B4-BE49-F238E27FC236}">
                <a16:creationId xmlns:a16="http://schemas.microsoft.com/office/drawing/2014/main" id="{D070A417-4909-4516-9FF0-319ABCD9FDD2}"/>
              </a:ext>
            </a:extLst>
          </p:cNvPr>
          <p:cNvPicPr>
            <a:picLocks noChangeAspect="1"/>
          </p:cNvPicPr>
          <p:nvPr/>
        </p:nvPicPr>
        <p:blipFill>
          <a:blip r:embed="rId2"/>
          <a:stretch>
            <a:fillRect/>
          </a:stretch>
        </p:blipFill>
        <p:spPr>
          <a:xfrm>
            <a:off x="6427694" y="1894788"/>
            <a:ext cx="5127812" cy="3548623"/>
          </a:xfrm>
          <a:prstGeom prst="rect">
            <a:avLst/>
          </a:prstGeom>
        </p:spPr>
      </p:pic>
    </p:spTree>
    <p:extLst>
      <p:ext uri="{BB962C8B-B14F-4D97-AF65-F5344CB8AC3E}">
        <p14:creationId xmlns:p14="http://schemas.microsoft.com/office/powerpoint/2010/main" val="4276283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D0314-03D4-4A15-AFBC-7A464005F0A1}"/>
              </a:ext>
            </a:extLst>
          </p:cNvPr>
          <p:cNvSpPr>
            <a:spLocks noGrp="1"/>
          </p:cNvSpPr>
          <p:nvPr>
            <p:ph type="title"/>
          </p:nvPr>
        </p:nvSpPr>
        <p:spPr>
          <a:xfrm>
            <a:off x="610386" y="-495300"/>
            <a:ext cx="10131427" cy="3124199"/>
          </a:xfrm>
        </p:spPr>
        <p:txBody>
          <a:bodyPr>
            <a:normAutofit/>
          </a:bodyPr>
          <a:lstStyle/>
          <a:p>
            <a:pPr algn="ctr"/>
            <a:r>
              <a:rPr lang="en-IN" sz="3600" dirty="0">
                <a:latin typeface="Arial Black" panose="020B0A04020102020204" pitchFamily="34" charset="0"/>
              </a:rPr>
              <a:t>ATTENDANCE MODE</a:t>
            </a:r>
          </a:p>
        </p:txBody>
      </p:sp>
      <p:sp>
        <p:nvSpPr>
          <p:cNvPr id="3" name="Text Placeholder 2">
            <a:extLst>
              <a:ext uri="{FF2B5EF4-FFF2-40B4-BE49-F238E27FC236}">
                <a16:creationId xmlns:a16="http://schemas.microsoft.com/office/drawing/2014/main" id="{E0CE4474-ACE7-44AB-980E-47D7C213B984}"/>
              </a:ext>
            </a:extLst>
          </p:cNvPr>
          <p:cNvSpPr>
            <a:spLocks noGrp="1"/>
          </p:cNvSpPr>
          <p:nvPr>
            <p:ph type="body" idx="1"/>
          </p:nvPr>
        </p:nvSpPr>
        <p:spPr>
          <a:xfrm>
            <a:off x="518474" y="2205481"/>
            <a:ext cx="5703032" cy="4047241"/>
          </a:xfrm>
        </p:spPr>
        <p:txBody>
          <a:bodyPr>
            <a:normAutofit fontScale="92500" lnSpcReduction="20000"/>
          </a:bodyPr>
          <a:lstStyle/>
          <a:p>
            <a:pPr marL="342900" lvl="0" indent="-342900">
              <a:buFont typeface="Arial" panose="020B0604020202020204" pitchFamily="34" charset="0"/>
              <a:buChar char="•"/>
            </a:pPr>
            <a:r>
              <a:rPr lang="en-US" b="1" dirty="0">
                <a:latin typeface="Times New Roman"/>
              </a:rPr>
              <a:t>In Attendance Mode, the system continuously monitors RFID card readings to track students attendance.</a:t>
            </a:r>
          </a:p>
          <a:p>
            <a:pPr marL="342900" lvl="0" indent="-342900">
              <a:buFont typeface="Arial" panose="020B0604020202020204" pitchFamily="34" charset="0"/>
              <a:buChar char="•"/>
            </a:pPr>
            <a:r>
              <a:rPr lang="en-US" b="1" dirty="0">
                <a:latin typeface="Times New Roman"/>
              </a:rPr>
              <a:t>When an RFID card is detected within the system's range, the system captures the card's unique UID.</a:t>
            </a:r>
          </a:p>
          <a:p>
            <a:pPr marL="342900" lvl="0" indent="-342900">
              <a:buFont typeface="Arial" panose="020B0604020202020204" pitchFamily="34" charset="0"/>
              <a:buChar char="•"/>
            </a:pPr>
            <a:r>
              <a:rPr lang="en-US" b="1" dirty="0">
                <a:latin typeface="Times New Roman"/>
              </a:rPr>
              <a:t>The captured UID, along with the corresponding timestamp and date, is recorded in the designated Google Sheets document for attendance.</a:t>
            </a:r>
          </a:p>
          <a:p>
            <a:pPr marL="342900" lvl="0" indent="-342900">
              <a:buFont typeface="Arial" panose="020B0604020202020204" pitchFamily="34" charset="0"/>
              <a:buChar char="•"/>
            </a:pPr>
            <a:r>
              <a:rPr lang="en-US" b="1" dirty="0">
                <a:latin typeface="Times New Roman"/>
              </a:rPr>
              <a:t>Attendance data is updated periodically for each period throughout the day.</a:t>
            </a:r>
          </a:p>
          <a:p>
            <a:pPr marL="342900" lvl="0" indent="-342900">
              <a:buFont typeface="Arial" panose="020B0604020202020204" pitchFamily="34" charset="0"/>
              <a:buChar char="•"/>
            </a:pPr>
            <a:r>
              <a:rPr lang="en-US" b="1" dirty="0">
                <a:latin typeface="Times New Roman"/>
              </a:rPr>
              <a:t>Attendance status (present/absent) for each period is reported in real-time to provide timely insights into attendance patterns.</a:t>
            </a:r>
          </a:p>
          <a:p>
            <a:endParaRPr lang="en-IN" dirty="0"/>
          </a:p>
        </p:txBody>
      </p:sp>
      <p:pic>
        <p:nvPicPr>
          <p:cNvPr id="5" name="Picture 4">
            <a:extLst>
              <a:ext uri="{FF2B5EF4-FFF2-40B4-BE49-F238E27FC236}">
                <a16:creationId xmlns:a16="http://schemas.microsoft.com/office/drawing/2014/main" id="{78160636-5867-4A14-A475-AB45ED30B040}"/>
              </a:ext>
            </a:extLst>
          </p:cNvPr>
          <p:cNvPicPr>
            <a:picLocks noChangeAspect="1"/>
          </p:cNvPicPr>
          <p:nvPr/>
        </p:nvPicPr>
        <p:blipFill rotWithShape="1">
          <a:blip r:embed="rId2"/>
          <a:srcRect l="2941" t="2222" r="3072" b="34248"/>
          <a:stretch/>
        </p:blipFill>
        <p:spPr>
          <a:xfrm>
            <a:off x="6562164" y="2205481"/>
            <a:ext cx="4878240" cy="3297393"/>
          </a:xfrm>
          <a:prstGeom prst="rect">
            <a:avLst/>
          </a:prstGeom>
        </p:spPr>
      </p:pic>
    </p:spTree>
    <p:extLst>
      <p:ext uri="{BB962C8B-B14F-4D97-AF65-F5344CB8AC3E}">
        <p14:creationId xmlns:p14="http://schemas.microsoft.com/office/powerpoint/2010/main" val="980282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547A8-8C2D-4A35-96C6-EDD90D862148}"/>
              </a:ext>
            </a:extLst>
          </p:cNvPr>
          <p:cNvSpPr>
            <a:spLocks noGrp="1"/>
          </p:cNvSpPr>
          <p:nvPr>
            <p:ph type="title"/>
          </p:nvPr>
        </p:nvSpPr>
        <p:spPr>
          <a:xfrm>
            <a:off x="1329179" y="282804"/>
            <a:ext cx="9030879" cy="1753386"/>
          </a:xfrm>
        </p:spPr>
        <p:txBody>
          <a:bodyPr/>
          <a:lstStyle/>
          <a:p>
            <a:pPr algn="ctr"/>
            <a:r>
              <a:rPr lang="en-IN" dirty="0">
                <a:latin typeface="Arial Black" panose="020B0A04020102020204" pitchFamily="34" charset="0"/>
              </a:rPr>
              <a:t>PURPOSE OF PUSH BUTTON</a:t>
            </a:r>
          </a:p>
        </p:txBody>
      </p:sp>
      <p:sp>
        <p:nvSpPr>
          <p:cNvPr id="3" name="Text Placeholder 2">
            <a:extLst>
              <a:ext uri="{FF2B5EF4-FFF2-40B4-BE49-F238E27FC236}">
                <a16:creationId xmlns:a16="http://schemas.microsoft.com/office/drawing/2014/main" id="{8A49BB36-AFAE-49B0-8ACA-39B0690D4B8D}"/>
              </a:ext>
            </a:extLst>
          </p:cNvPr>
          <p:cNvSpPr>
            <a:spLocks noGrp="1"/>
          </p:cNvSpPr>
          <p:nvPr>
            <p:ph type="body" idx="1"/>
          </p:nvPr>
        </p:nvSpPr>
        <p:spPr>
          <a:xfrm>
            <a:off x="801278" y="2007908"/>
            <a:ext cx="10383595" cy="3761295"/>
          </a:xfrm>
        </p:spPr>
        <p:txBody>
          <a:bodyPr>
            <a:normAutofit/>
          </a:bodyPr>
          <a:lstStyle/>
          <a:p>
            <a:pPr marL="342900" lvl="0" indent="-342900">
              <a:buFont typeface="Arial" panose="020B0604020202020204" pitchFamily="34" charset="0"/>
              <a:buChar char="•"/>
            </a:pPr>
            <a:r>
              <a:rPr lang="en-US" b="1" dirty="0">
                <a:latin typeface="Times New Roman"/>
              </a:rPr>
              <a:t>The push button serves as a user interface element for mode selection.</a:t>
            </a:r>
          </a:p>
          <a:p>
            <a:pPr marL="342900" lvl="0" indent="-342900">
              <a:buFont typeface="Arial" panose="020B0604020202020204" pitchFamily="34" charset="0"/>
              <a:buChar char="•"/>
            </a:pPr>
            <a:r>
              <a:rPr lang="en-US" b="1" dirty="0">
                <a:latin typeface="Times New Roman"/>
              </a:rPr>
              <a:t>It provides a simple and intuitive way for users to toggle between Registration Mode and Attendance Mode.</a:t>
            </a:r>
          </a:p>
          <a:p>
            <a:pPr marL="342900" lvl="0" indent="-342900">
              <a:buFont typeface="Arial" panose="020B0604020202020204" pitchFamily="34" charset="0"/>
              <a:buChar char="•"/>
            </a:pPr>
            <a:r>
              <a:rPr lang="en-US" b="1" dirty="0">
                <a:latin typeface="Times New Roman"/>
              </a:rPr>
              <a:t>Users must press the push button to activate Registration Mode when they intend to register new RFID cards or update registration information.</a:t>
            </a:r>
          </a:p>
          <a:p>
            <a:pPr marL="342900" lvl="0" indent="-342900">
              <a:buFont typeface="Arial" panose="020B0604020202020204" pitchFamily="34" charset="0"/>
              <a:buChar char="•"/>
            </a:pPr>
            <a:r>
              <a:rPr lang="en-US" b="1" dirty="0">
                <a:latin typeface="Times New Roman"/>
              </a:rPr>
              <a:t>The system's default mode being Attendance Mode ensures that attendance tracking is always active during regular operation.</a:t>
            </a:r>
          </a:p>
          <a:p>
            <a:endParaRPr lang="en-IN" dirty="0"/>
          </a:p>
        </p:txBody>
      </p:sp>
      <p:pic>
        <p:nvPicPr>
          <p:cNvPr id="11" name="Picture 10">
            <a:extLst>
              <a:ext uri="{FF2B5EF4-FFF2-40B4-BE49-F238E27FC236}">
                <a16:creationId xmlns:a16="http://schemas.microsoft.com/office/drawing/2014/main" id="{99B21C38-6B0A-4185-B1C3-4919D490DCA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1250" l="10000" r="90000">
                        <a14:foregroundMark x1="18313" y1="35313" x2="24875" y2="31063"/>
                        <a14:foregroundMark x1="24875" y1="31063" x2="29582" y2="25920"/>
                        <a14:foregroundMark x1="38092" y1="18881" x2="50750" y2="16938"/>
                        <a14:foregroundMark x1="50750" y1="16938" x2="62642" y2="20457"/>
                        <a14:foregroundMark x1="72035" y1="25563" x2="77750" y2="29063"/>
                        <a14:foregroundMark x1="70912" y1="24875" x2="72035" y2="25563"/>
                        <a14:foregroundMark x1="70158" y1="24413" x2="70912" y2="24875"/>
                        <a14:foregroundMark x1="77750" y1="29063" x2="77750" y2="36500"/>
                        <a14:foregroundMark x1="77750" y1="36500" x2="51313" y2="50063"/>
                        <a14:foregroundMark x1="51313" y1="50063" x2="22500" y2="38875"/>
                        <a14:foregroundMark x1="22500" y1="38875" x2="18813" y2="35875"/>
                        <a14:foregroundMark x1="21563" y1="37375" x2="53188" y2="48500"/>
                        <a14:foregroundMark x1="58688" y1="62687" x2="63375" y2="76750"/>
                        <a14:foregroundMark x1="63375" y1="76750" x2="62687" y2="91250"/>
                        <a14:foregroundMark x1="64750" y1="84250" x2="64063" y2="89750"/>
                        <a14:foregroundMark x1="66250" y1="82188" x2="65813" y2="89125"/>
                        <a14:foregroundMark x1="65813" y1="89125" x2="65688" y2="89188"/>
                        <a14:foregroundMark x1="79875" y1="48500" x2="84688" y2="71438"/>
                        <a14:foregroundMark x1="84688" y1="71438" x2="82875" y2="76813"/>
                        <a14:foregroundMark x1="80563" y1="48375" x2="85625" y2="70188"/>
                        <a14:foregroundMark x1="85625" y1="70188" x2="85063" y2="77188"/>
                        <a14:foregroundMark x1="85063" y1="77188" x2="84938" y2="77375"/>
                        <a14:foregroundMark x1="82063" y1="47000" x2="87438" y2="69313"/>
                        <a14:foregroundMark x1="87438" y1="69313" x2="84938" y2="75625"/>
                        <a14:foregroundMark x1="18563" y1="56750" x2="12687" y2="71500"/>
                        <a14:foregroundMark x1="12687" y1="71500" x2="16313" y2="77938"/>
                        <a14:foregroundMark x1="16313" y1="77938" x2="18313" y2="79063"/>
                        <a14:backgroundMark x1="28875" y1="25563" x2="35313" y2="21250"/>
                        <a14:backgroundMark x1="35313" y1="21250" x2="33813" y2="21563"/>
                        <a14:backgroundMark x1="36875" y1="19938" x2="36875" y2="19938"/>
                        <a14:backgroundMark x1="34813" y1="20500" x2="37000" y2="19500"/>
                        <a14:backgroundMark x1="35875" y1="19813" x2="35875" y2="19813"/>
                        <a14:backgroundMark x1="33938" y1="20500" x2="37563" y2="19813"/>
                        <a14:backgroundMark x1="37938" y1="19125" x2="37938" y2="19125"/>
                        <a14:backgroundMark x1="38500" y1="19000" x2="38500" y2="19000"/>
                        <a14:backgroundMark x1="63375" y1="19813" x2="69563" y2="24938"/>
                        <a14:backgroundMark x1="69563" y1="24938" x2="65563" y2="22563"/>
                        <a14:backgroundMark x1="71625" y1="24875" x2="71625" y2="24875"/>
                        <a14:backgroundMark x1="70250" y1="25000" x2="70250" y2="25000"/>
                        <a14:backgroundMark x1="71625" y1="25563" x2="71625" y2="25563"/>
                        <a14:backgroundMark x1="62563" y1="20500" x2="62563" y2="20500"/>
                      </a14:backgroundRemoval>
                    </a14:imgEffect>
                  </a14:imgLayer>
                </a14:imgProps>
              </a:ext>
            </a:extLst>
          </a:blip>
          <a:stretch>
            <a:fillRect/>
          </a:stretch>
        </p:blipFill>
        <p:spPr>
          <a:xfrm>
            <a:off x="9219413" y="0"/>
            <a:ext cx="2582945" cy="2582945"/>
          </a:xfrm>
          <a:prstGeom prst="rect">
            <a:avLst/>
          </a:prstGeom>
        </p:spPr>
      </p:pic>
    </p:spTree>
    <p:extLst>
      <p:ext uri="{BB962C8B-B14F-4D97-AF65-F5344CB8AC3E}">
        <p14:creationId xmlns:p14="http://schemas.microsoft.com/office/powerpoint/2010/main" val="25705505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5A9EC-1F16-4A2B-95DD-D2A8519C83CD}"/>
              </a:ext>
            </a:extLst>
          </p:cNvPr>
          <p:cNvSpPr>
            <a:spLocks noGrp="1"/>
          </p:cNvSpPr>
          <p:nvPr>
            <p:ph type="title"/>
          </p:nvPr>
        </p:nvSpPr>
        <p:spPr>
          <a:xfrm>
            <a:off x="685801" y="205822"/>
            <a:ext cx="10131427" cy="1904999"/>
          </a:xfrm>
        </p:spPr>
        <p:txBody>
          <a:bodyPr/>
          <a:lstStyle/>
          <a:p>
            <a:pPr algn="ctr"/>
            <a:r>
              <a:rPr lang="en-IN" dirty="0">
                <a:latin typeface="Arial Black" panose="020B0A04020102020204" pitchFamily="34" charset="0"/>
              </a:rPr>
              <a:t>BENEFITS OF THE SYSTEM</a:t>
            </a:r>
          </a:p>
        </p:txBody>
      </p:sp>
      <p:sp>
        <p:nvSpPr>
          <p:cNvPr id="3" name="Text Placeholder 2">
            <a:extLst>
              <a:ext uri="{FF2B5EF4-FFF2-40B4-BE49-F238E27FC236}">
                <a16:creationId xmlns:a16="http://schemas.microsoft.com/office/drawing/2014/main" id="{33331109-1C0B-47D1-95AF-024D9DE333A7}"/>
              </a:ext>
            </a:extLst>
          </p:cNvPr>
          <p:cNvSpPr>
            <a:spLocks noGrp="1"/>
          </p:cNvSpPr>
          <p:nvPr>
            <p:ph type="body" idx="1"/>
          </p:nvPr>
        </p:nvSpPr>
        <p:spPr>
          <a:xfrm>
            <a:off x="480767" y="1753386"/>
            <a:ext cx="10336461" cy="4666268"/>
          </a:xfrm>
        </p:spPr>
        <p:txBody>
          <a:bodyPr>
            <a:normAutofit/>
          </a:bodyPr>
          <a:lstStyle/>
          <a:p>
            <a:pPr marL="342900" lvl="0" indent="-342900">
              <a:buFont typeface="Arial" panose="020B0604020202020204" pitchFamily="34" charset="0"/>
              <a:buChar char="•"/>
            </a:pPr>
            <a:r>
              <a:rPr lang="en-US" b="1" dirty="0">
                <a:latin typeface="Times New Roman"/>
              </a:rPr>
              <a:t>Increased Efficiency: Automation of attendance tracking reduces manual effort and time required for data entry.</a:t>
            </a:r>
          </a:p>
          <a:p>
            <a:pPr marL="342900" lvl="0" indent="-342900">
              <a:buFont typeface="Arial" panose="020B0604020202020204" pitchFamily="34" charset="0"/>
              <a:buChar char="•"/>
            </a:pPr>
            <a:r>
              <a:rPr lang="en-US" b="1" dirty="0">
                <a:latin typeface="Times New Roman"/>
              </a:rPr>
              <a:t>Enhanced Accuracy: RFID technology ensures accurate identification of students, minimizing errors associated with manual attendance recording.</a:t>
            </a:r>
          </a:p>
          <a:p>
            <a:pPr marL="342900" lvl="0" indent="-342900">
              <a:buFont typeface="Arial" panose="020B0604020202020204" pitchFamily="34" charset="0"/>
              <a:buChar char="•"/>
            </a:pPr>
            <a:r>
              <a:rPr lang="en-US" b="1" dirty="0">
                <a:latin typeface="Times New Roman"/>
              </a:rPr>
              <a:t>Improved Transparency: Transparent attendance tracking allows administrators, teachers, and students to access real-time attendance data. </a:t>
            </a:r>
          </a:p>
          <a:p>
            <a:pPr marL="342900" lvl="0" indent="-342900">
              <a:buFont typeface="Arial" panose="020B0604020202020204" pitchFamily="34" charset="0"/>
              <a:buChar char="•"/>
            </a:pPr>
            <a:r>
              <a:rPr lang="en-US" b="1" dirty="0">
                <a:latin typeface="Times New Roman"/>
              </a:rPr>
              <a:t>Cost-Effectiveness: Reduced administrative workload and paperless data management contribute to cost savings for the institution.</a:t>
            </a:r>
          </a:p>
          <a:p>
            <a:pPr marL="342900" lvl="0" indent="-342900">
              <a:buFont typeface="Arial" panose="020B0604020202020204" pitchFamily="34" charset="0"/>
              <a:buChar char="•"/>
            </a:pPr>
            <a:r>
              <a:rPr lang="en-US" b="1" dirty="0">
                <a:latin typeface="Times New Roman"/>
              </a:rPr>
              <a:t>Scalability and Flexibility: The system can be easily scaled to accommodate varying institutional needs and requirements. Flexibility in customization allows for tailored solutions to meet specific attendance management challenges.</a:t>
            </a:r>
          </a:p>
          <a:p>
            <a:endParaRPr lang="en-IN" dirty="0"/>
          </a:p>
        </p:txBody>
      </p:sp>
    </p:spTree>
    <p:extLst>
      <p:ext uri="{BB962C8B-B14F-4D97-AF65-F5344CB8AC3E}">
        <p14:creationId xmlns:p14="http://schemas.microsoft.com/office/powerpoint/2010/main" val="306816939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D8F93-E3FB-497C-955A-836F96C240DA}"/>
              </a:ext>
            </a:extLst>
          </p:cNvPr>
          <p:cNvSpPr>
            <a:spLocks noGrp="1"/>
          </p:cNvSpPr>
          <p:nvPr>
            <p:ph type="title"/>
          </p:nvPr>
        </p:nvSpPr>
        <p:spPr>
          <a:xfrm>
            <a:off x="772998" y="609602"/>
            <a:ext cx="10642861" cy="1256905"/>
          </a:xfrm>
        </p:spPr>
        <p:txBody>
          <a:bodyPr>
            <a:normAutofit/>
          </a:bodyPr>
          <a:lstStyle/>
          <a:p>
            <a:pPr algn="ctr"/>
            <a:r>
              <a:rPr lang="en-US" dirty="0">
                <a:latin typeface="Arial Black" panose="020B0A04020102020204" pitchFamily="34" charset="0"/>
              </a:rPr>
              <a:t>Disadvantage - Potential Misuse of RFID</a:t>
            </a:r>
            <a:endParaRPr lang="en-IN" dirty="0">
              <a:latin typeface="Arial Black" panose="020B0A04020102020204" pitchFamily="34" charset="0"/>
            </a:endParaRPr>
          </a:p>
        </p:txBody>
      </p:sp>
      <p:sp>
        <p:nvSpPr>
          <p:cNvPr id="3" name="Text Placeholder 2">
            <a:extLst>
              <a:ext uri="{FF2B5EF4-FFF2-40B4-BE49-F238E27FC236}">
                <a16:creationId xmlns:a16="http://schemas.microsoft.com/office/drawing/2014/main" id="{940DEDAE-3842-451E-ACAE-663A39BD051B}"/>
              </a:ext>
            </a:extLst>
          </p:cNvPr>
          <p:cNvSpPr>
            <a:spLocks noGrp="1"/>
          </p:cNvSpPr>
          <p:nvPr>
            <p:ph type="body" idx="1"/>
          </p:nvPr>
        </p:nvSpPr>
        <p:spPr>
          <a:xfrm>
            <a:off x="933254" y="1611983"/>
            <a:ext cx="10044230" cy="4297050"/>
          </a:xfrm>
        </p:spPr>
        <p:txBody>
          <a:bodyPr>
            <a:normAutofit/>
          </a:bodyPr>
          <a:lstStyle/>
          <a:p>
            <a:r>
              <a:rPr lang="en-US" dirty="0"/>
              <a:t>One potential disadvantage of the RFID and camera-based attendance system is the possibility of misuse, where individuals may attempt to use someone else's RFID card to falsely record attendance.</a:t>
            </a:r>
          </a:p>
          <a:p>
            <a:r>
              <a:rPr lang="en-US" dirty="0"/>
              <a:t>Challenges:</a:t>
            </a:r>
          </a:p>
          <a:p>
            <a:pPr marL="342900" indent="-342900">
              <a:buFont typeface="Arial" panose="020B0604020202020204" pitchFamily="34" charset="0"/>
              <a:buChar char="•"/>
            </a:pPr>
            <a:r>
              <a:rPr lang="en-US" dirty="0"/>
              <a:t>Fraudulent Attendance Recording:   - Students or staff members may lend their RFID cards to others to falsely record attendance on their behalf.</a:t>
            </a:r>
          </a:p>
          <a:p>
            <a:pPr marL="342900" indent="-342900">
              <a:buFont typeface="Arial" panose="020B0604020202020204" pitchFamily="34" charset="0"/>
              <a:buChar char="•"/>
            </a:pPr>
            <a:r>
              <a:rPr lang="en-US" dirty="0"/>
              <a:t>Data Integrity Concerns:   - Misuse of RFID cards can lead to inaccuracies in attendance records, compromising data integrity.</a:t>
            </a:r>
          </a:p>
          <a:p>
            <a:pPr marL="342900" indent="-342900">
              <a:buFont typeface="Arial" panose="020B0604020202020204" pitchFamily="34" charset="0"/>
              <a:buChar char="•"/>
            </a:pPr>
            <a:r>
              <a:rPr lang="en-US" dirty="0"/>
              <a:t>System Vulnerability: - The system is vulnerable to unauthorized use of RFID cards, resulting in false attendance data.</a:t>
            </a:r>
            <a:endParaRPr lang="en-IN" dirty="0"/>
          </a:p>
        </p:txBody>
      </p:sp>
    </p:spTree>
    <p:extLst>
      <p:ext uri="{BB962C8B-B14F-4D97-AF65-F5344CB8AC3E}">
        <p14:creationId xmlns:p14="http://schemas.microsoft.com/office/powerpoint/2010/main" val="410151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7D6640-BEAA-47AB-AD20-6D1CBA6CA54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10094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F857F-8D11-466E-85D0-99FD58948AB6}"/>
              </a:ext>
            </a:extLst>
          </p:cNvPr>
          <p:cNvSpPr>
            <a:spLocks noGrp="1"/>
          </p:cNvSpPr>
          <p:nvPr>
            <p:ph type="title"/>
          </p:nvPr>
        </p:nvSpPr>
        <p:spPr>
          <a:xfrm>
            <a:off x="2158738" y="292231"/>
            <a:ext cx="7385871" cy="1318182"/>
          </a:xfrm>
        </p:spPr>
        <p:txBody>
          <a:bodyPr/>
          <a:lstStyle/>
          <a:p>
            <a:pPr algn="ctr"/>
            <a:r>
              <a:rPr lang="en-IN" dirty="0">
                <a:latin typeface="Arial Black" panose="020B0A04020102020204" pitchFamily="34" charset="0"/>
              </a:rPr>
              <a:t>SOLUTION-</a:t>
            </a:r>
            <a:br>
              <a:rPr lang="en-IN" dirty="0">
                <a:latin typeface="Arial Black" panose="020B0A04020102020204" pitchFamily="34" charset="0"/>
              </a:rPr>
            </a:br>
            <a:r>
              <a:rPr lang="en-IN" dirty="0">
                <a:latin typeface="Arial Black" panose="020B0A04020102020204" pitchFamily="34" charset="0"/>
              </a:rPr>
              <a:t>CAMERA VERIFICATION</a:t>
            </a:r>
          </a:p>
        </p:txBody>
      </p:sp>
      <p:sp>
        <p:nvSpPr>
          <p:cNvPr id="3" name="Text Placeholder 2">
            <a:extLst>
              <a:ext uri="{FF2B5EF4-FFF2-40B4-BE49-F238E27FC236}">
                <a16:creationId xmlns:a16="http://schemas.microsoft.com/office/drawing/2014/main" id="{F30B338E-3304-4B77-9F43-D6FB7B0017B4}"/>
              </a:ext>
            </a:extLst>
          </p:cNvPr>
          <p:cNvSpPr>
            <a:spLocks noGrp="1"/>
          </p:cNvSpPr>
          <p:nvPr>
            <p:ph type="body" idx="1"/>
          </p:nvPr>
        </p:nvSpPr>
        <p:spPr>
          <a:xfrm>
            <a:off x="669303" y="1670114"/>
            <a:ext cx="10713533" cy="4895655"/>
          </a:xfrm>
        </p:spPr>
        <p:txBody>
          <a:bodyPr>
            <a:normAutofit fontScale="92500" lnSpcReduction="10000"/>
          </a:bodyPr>
          <a:lstStyle/>
          <a:p>
            <a:r>
              <a:rPr lang="en-US" dirty="0"/>
              <a:t>To address the challenge of potential misuse of RFID cards, we have integrated a camera verification system into the RFID and camera-based attendance system.</a:t>
            </a:r>
          </a:p>
          <a:p>
            <a:endParaRPr lang="en-US" dirty="0"/>
          </a:p>
          <a:p>
            <a:r>
              <a:rPr lang="en-US" dirty="0"/>
              <a:t>Camera Verification:</a:t>
            </a:r>
          </a:p>
          <a:p>
            <a:pPr marL="342900" indent="-342900">
              <a:buFont typeface="Wingdings" panose="05000000000000000000" pitchFamily="2" charset="2"/>
              <a:buChar char="Ø"/>
            </a:pPr>
            <a:r>
              <a:rPr lang="en-US" dirty="0"/>
              <a:t>Counting Functionality:  - The integrated camera has a counting functionality to accurately count the number of individuals present in the classroom.</a:t>
            </a:r>
          </a:p>
          <a:p>
            <a:pPr marL="342900" indent="-342900">
              <a:buFont typeface="Wingdings" panose="05000000000000000000" pitchFamily="2" charset="2"/>
              <a:buChar char="Ø"/>
            </a:pPr>
            <a:r>
              <a:rPr lang="en-US" dirty="0"/>
              <a:t>Real-time Comparison:   - The camera count is compared with the attendance count recorded in the Google Sheets in real-time.</a:t>
            </a:r>
          </a:p>
          <a:p>
            <a:pPr marL="342900" indent="-342900">
              <a:buFont typeface="Wingdings" panose="05000000000000000000" pitchFamily="2" charset="2"/>
              <a:buChar char="Ø"/>
            </a:pPr>
            <a:r>
              <a:rPr lang="en-US" dirty="0"/>
              <a:t>Display of Camera Count:  - The system displays the camera count alongside the Google Sheets count for easy comparison.</a:t>
            </a:r>
          </a:p>
          <a:p>
            <a:pPr marL="342900" indent="-342900">
              <a:buFont typeface="Wingdings" panose="05000000000000000000" pitchFamily="2" charset="2"/>
              <a:buChar char="Ø"/>
            </a:pPr>
            <a:r>
              <a:rPr lang="en-US" dirty="0"/>
              <a:t>Immediate Discrepancy Alert:  - If there is a discrepancy between the camera count and Google Sheets count, an immediate alert is Triggered.</a:t>
            </a:r>
          </a:p>
          <a:p>
            <a:pPr marL="342900" indent="-342900">
              <a:buFont typeface="Wingdings" panose="05000000000000000000" pitchFamily="2" charset="2"/>
              <a:buChar char="Ø"/>
            </a:pPr>
            <a:r>
              <a:rPr lang="en-US" dirty="0"/>
              <a:t>Alert Mechanism: - The system can send alerts to administrators or designated personnel, highlighting the potential misuse of RFID cards.</a:t>
            </a:r>
            <a:endParaRPr lang="en-IN" dirty="0"/>
          </a:p>
        </p:txBody>
      </p:sp>
      <p:pic>
        <p:nvPicPr>
          <p:cNvPr id="5" name="Picture 4">
            <a:extLst>
              <a:ext uri="{FF2B5EF4-FFF2-40B4-BE49-F238E27FC236}">
                <a16:creationId xmlns:a16="http://schemas.microsoft.com/office/drawing/2014/main" id="{50BED108-EC10-4460-97B5-BA1AAB20BF4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268169" y="116265"/>
            <a:ext cx="1670114" cy="1670114"/>
          </a:xfrm>
          <a:prstGeom prst="rect">
            <a:avLst/>
          </a:prstGeom>
        </p:spPr>
      </p:pic>
    </p:spTree>
    <p:extLst>
      <p:ext uri="{BB962C8B-B14F-4D97-AF65-F5344CB8AC3E}">
        <p14:creationId xmlns:p14="http://schemas.microsoft.com/office/powerpoint/2010/main" val="66117522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CF0E0-61C2-45F9-A900-EC7754BF16FE}"/>
              </a:ext>
            </a:extLst>
          </p:cNvPr>
          <p:cNvSpPr>
            <a:spLocks noGrp="1"/>
          </p:cNvSpPr>
          <p:nvPr>
            <p:ph type="title"/>
          </p:nvPr>
        </p:nvSpPr>
        <p:spPr>
          <a:xfrm>
            <a:off x="1800520" y="562467"/>
            <a:ext cx="8262564" cy="983529"/>
          </a:xfrm>
        </p:spPr>
        <p:txBody>
          <a:bodyPr>
            <a:normAutofit fontScale="90000"/>
          </a:bodyPr>
          <a:lstStyle/>
          <a:p>
            <a:pPr algn="ctr"/>
            <a:r>
              <a:rPr lang="en-IN" dirty="0">
                <a:latin typeface="Arial Black" panose="020B0A04020102020204" pitchFamily="34" charset="0"/>
              </a:rPr>
              <a:t>BENEFITS OF CAMERA VERIFICATION</a:t>
            </a:r>
          </a:p>
        </p:txBody>
      </p:sp>
      <p:sp>
        <p:nvSpPr>
          <p:cNvPr id="3" name="Text Placeholder 2">
            <a:extLst>
              <a:ext uri="{FF2B5EF4-FFF2-40B4-BE49-F238E27FC236}">
                <a16:creationId xmlns:a16="http://schemas.microsoft.com/office/drawing/2014/main" id="{74A0ABD8-6AF2-4D4D-A1ED-4B2F1B859AC6}"/>
              </a:ext>
            </a:extLst>
          </p:cNvPr>
          <p:cNvSpPr>
            <a:spLocks noGrp="1"/>
          </p:cNvSpPr>
          <p:nvPr>
            <p:ph type="body" idx="1"/>
          </p:nvPr>
        </p:nvSpPr>
        <p:spPr>
          <a:xfrm>
            <a:off x="946623" y="1751812"/>
            <a:ext cx="10298754" cy="4487159"/>
          </a:xfrm>
        </p:spPr>
        <p:txBody>
          <a:bodyPr>
            <a:normAutofit/>
          </a:bodyPr>
          <a:lstStyle/>
          <a:p>
            <a:r>
              <a:rPr lang="en-US" dirty="0"/>
              <a:t>The integration of camera verification provides several benefits in mitigating the risk of misuse and enhancing the overall integrity of the attendance tracking process.</a:t>
            </a:r>
          </a:p>
          <a:p>
            <a:endParaRPr lang="en-US" dirty="0"/>
          </a:p>
          <a:p>
            <a:r>
              <a:rPr lang="en-US" dirty="0"/>
              <a:t>Benefits:</a:t>
            </a:r>
          </a:p>
          <a:p>
            <a:pPr marL="342900" indent="-342900">
              <a:buFont typeface="Wingdings" panose="05000000000000000000" pitchFamily="2" charset="2"/>
              <a:buChar char="v"/>
            </a:pPr>
            <a:r>
              <a:rPr lang="en-US" dirty="0"/>
              <a:t>Enhanced Accuracy:  - Real-time comparison of camera count and Google Sheets count ensures accurate attendance tracking.</a:t>
            </a:r>
          </a:p>
          <a:p>
            <a:pPr marL="342900" indent="-342900">
              <a:buFont typeface="Wingdings" panose="05000000000000000000" pitchFamily="2" charset="2"/>
              <a:buChar char="v"/>
            </a:pPr>
            <a:r>
              <a:rPr lang="en-US" dirty="0"/>
              <a:t>Fraud Prevention:  - Acts as a deterrent against fraudulent use of RFID cards, promoting honest attendance recording.</a:t>
            </a:r>
          </a:p>
          <a:p>
            <a:pPr marL="342900" indent="-342900">
              <a:buFont typeface="Wingdings" panose="05000000000000000000" pitchFamily="2" charset="2"/>
              <a:buChar char="v"/>
            </a:pPr>
            <a:r>
              <a:rPr lang="en-US" dirty="0"/>
              <a:t>Data Integrity Assurance: - Ensures data integrity by providing a reliable verification mechanism for attendance records.</a:t>
            </a:r>
            <a:endParaRPr lang="en-IN" dirty="0"/>
          </a:p>
        </p:txBody>
      </p:sp>
    </p:spTree>
    <p:extLst>
      <p:ext uri="{BB962C8B-B14F-4D97-AF65-F5344CB8AC3E}">
        <p14:creationId xmlns:p14="http://schemas.microsoft.com/office/powerpoint/2010/main" val="13147217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00E97-69A9-4B54-8E12-660D8B4D71EC}"/>
              </a:ext>
            </a:extLst>
          </p:cNvPr>
          <p:cNvSpPr>
            <a:spLocks noGrp="1"/>
          </p:cNvSpPr>
          <p:nvPr>
            <p:ph type="title"/>
          </p:nvPr>
        </p:nvSpPr>
        <p:spPr/>
        <p:txBody>
          <a:bodyPr/>
          <a:lstStyle/>
          <a:p>
            <a:pPr algn="ctr"/>
            <a:r>
              <a:rPr lang="en-IN" dirty="0">
                <a:latin typeface="Arial Black" panose="020B0A04020102020204" pitchFamily="34" charset="0"/>
              </a:rPr>
              <a:t>CONCLUSION</a:t>
            </a:r>
          </a:p>
        </p:txBody>
      </p:sp>
      <p:sp>
        <p:nvSpPr>
          <p:cNvPr id="3" name="Content Placeholder 2">
            <a:extLst>
              <a:ext uri="{FF2B5EF4-FFF2-40B4-BE49-F238E27FC236}">
                <a16:creationId xmlns:a16="http://schemas.microsoft.com/office/drawing/2014/main" id="{E2DB5858-6E38-43BB-8ECE-2A4B6D0DA5A5}"/>
              </a:ext>
            </a:extLst>
          </p:cNvPr>
          <p:cNvSpPr>
            <a:spLocks noGrp="1"/>
          </p:cNvSpPr>
          <p:nvPr>
            <p:ph sz="half" idx="1"/>
          </p:nvPr>
        </p:nvSpPr>
        <p:spPr>
          <a:xfrm>
            <a:off x="282805" y="2273518"/>
            <a:ext cx="11296256" cy="2788676"/>
          </a:xfrm>
        </p:spPr>
        <p:txBody>
          <a:bodyPr>
            <a:normAutofit/>
          </a:bodyPr>
          <a:lstStyle/>
          <a:p>
            <a:pPr marL="0" indent="0" algn="ctr">
              <a:buNone/>
            </a:pPr>
            <a:r>
              <a:rPr lang="en-US" sz="2400" dirty="0"/>
              <a:t>By integrating camera verification into the RFID and camera-based attendance system, institutions can effectively mitigate the risk of misuse of RFID cards, ensuring accurate attendance tracking and maintaining data integrity. This solution enhances transparency, accountability, and efficiency in the attendance management process.</a:t>
            </a:r>
            <a:endParaRPr lang="en-IN" sz="2400" dirty="0"/>
          </a:p>
        </p:txBody>
      </p:sp>
    </p:spTree>
    <p:extLst>
      <p:ext uri="{BB962C8B-B14F-4D97-AF65-F5344CB8AC3E}">
        <p14:creationId xmlns:p14="http://schemas.microsoft.com/office/powerpoint/2010/main" val="25866296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a:normAutofit/>
          </a:bodyPr>
          <a:lstStyle/>
          <a:p>
            <a:r>
              <a:rPr lang="en-US" dirty="0"/>
              <a:t>Thank You!</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a:normAutofit/>
          </a:bodyPr>
          <a:lstStyle/>
          <a:p>
            <a:r>
              <a:rPr lang="en-US" dirty="0">
                <a:solidFill>
                  <a:schemeClr val="accent1">
                    <a:lumMod val="40000"/>
                    <a:lumOff val="60000"/>
                  </a:schemeClr>
                </a:solidFill>
              </a:rPr>
              <a:t>ACTHYUTH KALLA /TEAM</a:t>
            </a:r>
          </a:p>
        </p:txBody>
      </p:sp>
    </p:spTree>
    <p:extLst>
      <p:ext uri="{BB962C8B-B14F-4D97-AF65-F5344CB8AC3E}">
        <p14:creationId xmlns:p14="http://schemas.microsoft.com/office/powerpoint/2010/main" val="2939930866"/>
      </p:ext>
    </p:extLst>
  </p:cSld>
  <p:clrMapOvr>
    <a:masterClrMapping/>
  </p:clrMapOvr>
  <mc:AlternateContent xmlns:mc="http://schemas.openxmlformats.org/markup-compatibility/2006" xmlns:p14="http://schemas.microsoft.com/office/powerpoint/2010/main">
    <mc:Choice Requires="p14">
      <p:transition spd="slow">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0E1BE-2477-4876-A613-62B81420D37F}"/>
              </a:ext>
            </a:extLst>
          </p:cNvPr>
          <p:cNvSpPr>
            <a:spLocks noGrp="1"/>
          </p:cNvSpPr>
          <p:nvPr>
            <p:ph type="title"/>
          </p:nvPr>
        </p:nvSpPr>
        <p:spPr/>
        <p:txBody>
          <a:bodyPr/>
          <a:lstStyle/>
          <a:p>
            <a:r>
              <a:rPr lang="en-US" dirty="0">
                <a:latin typeface="Times New Roman"/>
              </a:rPr>
              <a:t>RFID and Camera-Based Attendance System</a:t>
            </a:r>
            <a:endParaRPr lang="en-IN" dirty="0"/>
          </a:p>
        </p:txBody>
      </p:sp>
      <p:sp>
        <p:nvSpPr>
          <p:cNvPr id="3" name="Content Placeholder 2">
            <a:extLst>
              <a:ext uri="{FF2B5EF4-FFF2-40B4-BE49-F238E27FC236}">
                <a16:creationId xmlns:a16="http://schemas.microsoft.com/office/drawing/2014/main" id="{E30F8891-4FFC-4F37-A4FC-3BA0B6EB03CA}"/>
              </a:ext>
            </a:extLst>
          </p:cNvPr>
          <p:cNvSpPr>
            <a:spLocks noGrp="1"/>
          </p:cNvSpPr>
          <p:nvPr>
            <p:ph idx="1"/>
          </p:nvPr>
        </p:nvSpPr>
        <p:spPr>
          <a:xfrm>
            <a:off x="685801" y="2142067"/>
            <a:ext cx="4879621" cy="3649133"/>
          </a:xfrm>
        </p:spPr>
        <p:txBody>
          <a:bodyPr/>
          <a:lstStyle/>
          <a:p>
            <a:pPr marL="0" indent="0">
              <a:buNone/>
            </a:pPr>
            <a:r>
              <a:rPr lang="en-US" sz="2800" dirty="0">
                <a:latin typeface="Arial Black" panose="020B0A04020102020204" pitchFamily="34" charset="0"/>
              </a:rPr>
              <a:t>PROJECT MEMBERS</a:t>
            </a:r>
          </a:p>
          <a:p>
            <a:r>
              <a:rPr lang="en-US" dirty="0" err="1"/>
              <a:t>Atchyuth</a:t>
            </a:r>
            <a:r>
              <a:rPr lang="en-US" dirty="0"/>
              <a:t> </a:t>
            </a:r>
            <a:r>
              <a:rPr lang="en-US" dirty="0" err="1"/>
              <a:t>Kalla</a:t>
            </a:r>
            <a:r>
              <a:rPr lang="en-US" dirty="0"/>
              <a:t> 	          – 320136412041</a:t>
            </a:r>
          </a:p>
          <a:p>
            <a:r>
              <a:rPr lang="en-US" dirty="0"/>
              <a:t>Sri Ram </a:t>
            </a:r>
            <a:r>
              <a:rPr lang="en-US" dirty="0" err="1"/>
              <a:t>Kagitha</a:t>
            </a:r>
            <a:r>
              <a:rPr lang="en-US" dirty="0"/>
              <a:t>	 – 320136412040</a:t>
            </a:r>
          </a:p>
          <a:p>
            <a:r>
              <a:rPr lang="en-US" dirty="0" err="1"/>
              <a:t>Teja</a:t>
            </a:r>
            <a:r>
              <a:rPr lang="en-US" dirty="0"/>
              <a:t> </a:t>
            </a:r>
            <a:r>
              <a:rPr lang="en-US" dirty="0" err="1"/>
              <a:t>Ijjada</a:t>
            </a:r>
            <a:r>
              <a:rPr lang="en-US" dirty="0"/>
              <a:t>                  – 320136412038</a:t>
            </a:r>
          </a:p>
          <a:p>
            <a:r>
              <a:rPr lang="en-US" dirty="0" err="1"/>
              <a:t>Srujana</a:t>
            </a:r>
            <a:r>
              <a:rPr lang="en-US" dirty="0"/>
              <a:t> Karri             – 320136412046</a:t>
            </a:r>
          </a:p>
          <a:p>
            <a:endParaRPr lang="en-IN" dirty="0"/>
          </a:p>
        </p:txBody>
      </p:sp>
      <p:sp>
        <p:nvSpPr>
          <p:cNvPr id="4" name="Rectangle 3">
            <a:extLst>
              <a:ext uri="{FF2B5EF4-FFF2-40B4-BE49-F238E27FC236}">
                <a16:creationId xmlns:a16="http://schemas.microsoft.com/office/drawing/2014/main" id="{19668FC7-4AC0-47A1-BBC3-2B271A891DCF}"/>
              </a:ext>
            </a:extLst>
          </p:cNvPr>
          <p:cNvSpPr/>
          <p:nvPr/>
        </p:nvSpPr>
        <p:spPr>
          <a:xfrm>
            <a:off x="6626580" y="2782725"/>
            <a:ext cx="6096000" cy="984885"/>
          </a:xfrm>
          <a:prstGeom prst="rect">
            <a:avLst/>
          </a:prstGeom>
        </p:spPr>
        <p:txBody>
          <a:bodyPr>
            <a:spAutoFit/>
          </a:bodyPr>
          <a:lstStyle/>
          <a:p>
            <a:r>
              <a:rPr lang="en-US" sz="2800" dirty="0">
                <a:latin typeface="Arial Black" panose="020B0A04020102020204" pitchFamily="34" charset="0"/>
              </a:rPr>
              <a:t>PROJECT GUIDE</a:t>
            </a:r>
          </a:p>
          <a:p>
            <a:endParaRPr lang="en-US" sz="1200" dirty="0">
              <a:latin typeface="Arial Black" panose="020B0A04020102020204" pitchFamily="34" charset="0"/>
            </a:endParaRPr>
          </a:p>
          <a:p>
            <a:r>
              <a:rPr lang="en-US" dirty="0"/>
              <a:t>K.V.JAYALAKSHMI ( </a:t>
            </a:r>
            <a:r>
              <a:rPr lang="en-US" dirty="0" err="1"/>
              <a:t>M.Tech</a:t>
            </a:r>
            <a:r>
              <a:rPr lang="en-US" dirty="0"/>
              <a:t>, Assistant Professor)</a:t>
            </a:r>
          </a:p>
        </p:txBody>
      </p:sp>
    </p:spTree>
    <p:extLst>
      <p:ext uri="{BB962C8B-B14F-4D97-AF65-F5344CB8AC3E}">
        <p14:creationId xmlns:p14="http://schemas.microsoft.com/office/powerpoint/2010/main" val="39996445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69DAB-5E34-40CD-8709-9E010CB7780F}"/>
              </a:ext>
            </a:extLst>
          </p:cNvPr>
          <p:cNvSpPr>
            <a:spLocks noGrp="1"/>
          </p:cNvSpPr>
          <p:nvPr>
            <p:ph type="title"/>
          </p:nvPr>
        </p:nvSpPr>
        <p:spPr>
          <a:xfrm>
            <a:off x="798922" y="522614"/>
            <a:ext cx="10131427" cy="860401"/>
          </a:xfrm>
        </p:spPr>
        <p:txBody>
          <a:bodyPr>
            <a:noAutofit/>
          </a:bodyPr>
          <a:lstStyle/>
          <a:p>
            <a:pPr algn="ctr"/>
            <a:r>
              <a:rPr lang="en-IN" sz="5400" dirty="0"/>
              <a:t>INTRODUCTION</a:t>
            </a:r>
          </a:p>
        </p:txBody>
      </p:sp>
      <p:sp>
        <p:nvSpPr>
          <p:cNvPr id="3" name="Text Placeholder 2">
            <a:extLst>
              <a:ext uri="{FF2B5EF4-FFF2-40B4-BE49-F238E27FC236}">
                <a16:creationId xmlns:a16="http://schemas.microsoft.com/office/drawing/2014/main" id="{29A4F293-967B-4A8D-914E-9171351D22E1}"/>
              </a:ext>
            </a:extLst>
          </p:cNvPr>
          <p:cNvSpPr>
            <a:spLocks noGrp="1"/>
          </p:cNvSpPr>
          <p:nvPr>
            <p:ph type="body" idx="1"/>
          </p:nvPr>
        </p:nvSpPr>
        <p:spPr>
          <a:xfrm>
            <a:off x="622169" y="2036189"/>
            <a:ext cx="10963375" cy="4053526"/>
          </a:xfrm>
        </p:spPr>
        <p:txBody>
          <a:bodyPr>
            <a:normAutofit fontScale="77500" lnSpcReduction="20000"/>
          </a:bodyPr>
          <a:lstStyle/>
          <a:p>
            <a:pPr lvl="0"/>
            <a:r>
              <a:rPr lang="en-US" sz="2900" b="1" dirty="0">
                <a:latin typeface="Times New Roman"/>
              </a:rPr>
              <a:t>This presentation focuses on introducing and detailing an RFID and camera-based attendance system, encompassing two modes: registration and attendance.</a:t>
            </a:r>
          </a:p>
          <a:p>
            <a:pPr lvl="0"/>
            <a:endParaRPr lang="en-US" sz="2900" b="1" dirty="0">
              <a:latin typeface="Times New Roman"/>
            </a:endParaRPr>
          </a:p>
          <a:p>
            <a:pPr lvl="0"/>
            <a:r>
              <a:rPr lang="en-US" sz="2900" b="1" dirty="0">
                <a:latin typeface="Times New Roman"/>
              </a:rPr>
              <a:t>It outlines the process of switching between modes, registering RFID cards to students, and accurately tracking attendance data in Google Sheets.</a:t>
            </a:r>
          </a:p>
          <a:p>
            <a:pPr lvl="0"/>
            <a:endParaRPr lang="en-US" sz="2900" b="1" dirty="0">
              <a:latin typeface="Times New Roman"/>
            </a:endParaRPr>
          </a:p>
          <a:p>
            <a:pPr lvl="0"/>
            <a:r>
              <a:rPr lang="en-US" sz="2900" b="1" dirty="0">
                <a:latin typeface="Times New Roman"/>
              </a:rPr>
              <a:t>Efficient attendance management systems play a crucial role in enhancing organizational efficiency and productivity. They streamline the process of recording and tracking attendance, reducing administrative burden and human errors.</a:t>
            </a:r>
          </a:p>
          <a:p>
            <a:endParaRPr lang="en-IN" dirty="0"/>
          </a:p>
        </p:txBody>
      </p:sp>
    </p:spTree>
    <p:extLst>
      <p:ext uri="{BB962C8B-B14F-4D97-AF65-F5344CB8AC3E}">
        <p14:creationId xmlns:p14="http://schemas.microsoft.com/office/powerpoint/2010/main" val="302853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1456267"/>
          </a:xfrm>
        </p:spPr>
        <p:txBody>
          <a:bodyPr>
            <a:normAutofit/>
          </a:bodyPr>
          <a:lstStyle/>
          <a:p>
            <a:r>
              <a:rPr lang="en-US" dirty="0"/>
              <a:t>Global technology</a:t>
            </a:r>
            <a:endParaRPr lang="ru-RU" dirty="0"/>
          </a:p>
        </p:txBody>
      </p:sp>
      <p:pic>
        <p:nvPicPr>
          <p:cNvPr id="4" name="Picture 3">
            <a:extLst>
              <a:ext uri="{FF2B5EF4-FFF2-40B4-BE49-F238E27FC236}">
                <a16:creationId xmlns:a16="http://schemas.microsoft.com/office/drawing/2014/main" id="{D4F2268B-BB87-42FB-B84F-C145C01B497A}"/>
              </a:ext>
            </a:extLst>
          </p:cNvPr>
          <p:cNvPicPr>
            <a:picLocks noChangeAspect="1"/>
          </p:cNvPicPr>
          <p:nvPr/>
        </p:nvPicPr>
        <p:blipFill>
          <a:blip r:embed="rId4"/>
          <a:stretch>
            <a:fillRect/>
          </a:stretch>
        </p:blipFill>
        <p:spPr>
          <a:xfrm>
            <a:off x="8860436" y="4112701"/>
            <a:ext cx="3331564" cy="2792323"/>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aphicFrame>
        <p:nvGraphicFramePr>
          <p:cNvPr id="5" name="Content Placeholder 4" descr="SmartArt graphic">
            <a:extLst>
              <a:ext uri="{FF2B5EF4-FFF2-40B4-BE49-F238E27FC236}">
                <a16:creationId xmlns:a16="http://schemas.microsoft.com/office/drawing/2014/main" id="{C983627E-F26C-354F-BF0A-ECCD7E968A2B}"/>
              </a:ext>
            </a:extLst>
          </p:cNvPr>
          <p:cNvGraphicFramePr>
            <a:graphicFrameLocks noGrp="1"/>
          </p:cNvGraphicFramePr>
          <p:nvPr>
            <p:ph idx="1"/>
            <p:extLst>
              <p:ext uri="{D42A27DB-BD31-4B8C-83A1-F6EECF244321}">
                <p14:modId xmlns:p14="http://schemas.microsoft.com/office/powerpoint/2010/main" val="4022162961"/>
              </p:ext>
            </p:extLst>
          </p:nvPr>
        </p:nvGraphicFramePr>
        <p:xfrm>
          <a:off x="685801" y="2142067"/>
          <a:ext cx="6143423" cy="36491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Picture 10">
            <a:extLst>
              <a:ext uri="{FF2B5EF4-FFF2-40B4-BE49-F238E27FC236}">
                <a16:creationId xmlns:a16="http://schemas.microsoft.com/office/drawing/2014/main" id="{5BD64C4D-FE04-4ECF-80C2-AF79BBE3FB0B}"/>
              </a:ext>
            </a:extLst>
          </p:cNvPr>
          <p:cNvPicPr>
            <a:picLocks noChangeAspect="1"/>
          </p:cNvPicPr>
          <p:nvPr/>
        </p:nvPicPr>
        <p:blipFill rotWithShape="1">
          <a:blip r:embed="rId10"/>
          <a:srcRect l="-911" t="487" r="911" b="1450"/>
          <a:stretch/>
        </p:blipFill>
        <p:spPr>
          <a:xfrm>
            <a:off x="8717298" y="22141"/>
            <a:ext cx="3152265" cy="30496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91382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6BFD3-65FC-4520-BDA1-AFB6A88DA110}"/>
              </a:ext>
            </a:extLst>
          </p:cNvPr>
          <p:cNvSpPr>
            <a:spLocks noGrp="1"/>
          </p:cNvSpPr>
          <p:nvPr>
            <p:ph type="title"/>
          </p:nvPr>
        </p:nvSpPr>
        <p:spPr>
          <a:xfrm>
            <a:off x="685801" y="270235"/>
            <a:ext cx="10131425" cy="1456267"/>
          </a:xfrm>
        </p:spPr>
        <p:txBody>
          <a:bodyPr/>
          <a:lstStyle/>
          <a:p>
            <a:pPr algn="ctr"/>
            <a:r>
              <a:rPr lang="en-IN" dirty="0">
                <a:latin typeface="Arial Black" panose="020B0A04020102020204" pitchFamily="34" charset="0"/>
              </a:rPr>
              <a:t>SYSTEM OVERVIEW</a:t>
            </a:r>
          </a:p>
        </p:txBody>
      </p:sp>
      <p:sp>
        <p:nvSpPr>
          <p:cNvPr id="4" name="Text Placeholder 2">
            <a:extLst>
              <a:ext uri="{FF2B5EF4-FFF2-40B4-BE49-F238E27FC236}">
                <a16:creationId xmlns:a16="http://schemas.microsoft.com/office/drawing/2014/main" id="{0F373544-4FDA-4C05-8E72-39C7F9F41B94}"/>
              </a:ext>
            </a:extLst>
          </p:cNvPr>
          <p:cNvSpPr>
            <a:spLocks noGrp="1"/>
          </p:cNvSpPr>
          <p:nvPr>
            <p:ph idx="1"/>
          </p:nvPr>
        </p:nvSpPr>
        <p:spPr>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rtl="0"/>
            <a:r>
              <a:rPr lang="en-US" sz="1600" b="1" baseline="0" dirty="0">
                <a:latin typeface="Times New Roman"/>
              </a:rPr>
              <a:t>This RFID and camera-based attendance system offers a comprehensive solution for efficient attendance management in educational institutions and organizations. It combines RFID technology with camera monitoring to provide accurate and reliable attendance tracking.</a:t>
            </a:r>
          </a:p>
          <a:p>
            <a:pPr marR="0" lvl="0" rtl="0"/>
            <a:r>
              <a:rPr lang="en-US" sz="1600" b="1" baseline="0" dirty="0">
                <a:latin typeface="Times New Roman"/>
              </a:rPr>
              <a:t>Two modes: Registration mode and Attendance mode.</a:t>
            </a:r>
          </a:p>
          <a:p>
            <a:pPr marR="0" lvl="0" rtl="0"/>
            <a:r>
              <a:rPr lang="en-US" sz="1600" b="1" baseline="0" dirty="0">
                <a:latin typeface="Times New Roman"/>
              </a:rPr>
              <a:t>Integration with Google Sheets for data management</a:t>
            </a:r>
          </a:p>
          <a:p>
            <a:pPr marR="0" lvl="1" rtl="0"/>
            <a:r>
              <a:rPr lang="en-US" sz="1600" b="1" baseline="0" dirty="0">
                <a:latin typeface="Times New Roman"/>
              </a:rPr>
              <a:t>Google Sheets serves as the central database for storing and managing attendance data.</a:t>
            </a:r>
          </a:p>
          <a:p>
            <a:pPr marR="0" lvl="1" rtl="0"/>
            <a:r>
              <a:rPr lang="en-US" sz="1600" b="1" baseline="0" dirty="0">
                <a:latin typeface="Times New Roman"/>
              </a:rPr>
              <a:t>Two separate sheets are utilized: one for Registration Mode and another for Attendance.</a:t>
            </a:r>
          </a:p>
          <a:p>
            <a:pPr marR="0" lvl="1" rtl="0"/>
            <a:r>
              <a:rPr lang="en-US" sz="1600" b="1" baseline="0" dirty="0">
                <a:latin typeface="Times New Roman"/>
              </a:rPr>
              <a:t>The Registration Mode sheet captures and stores the UID and corresponding names of registered individuals.</a:t>
            </a:r>
          </a:p>
          <a:p>
            <a:pPr marR="0" lvl="1" rtl="0"/>
            <a:r>
              <a:rPr lang="en-US" sz="1600" b="1" baseline="0" dirty="0">
                <a:latin typeface="Times New Roman"/>
              </a:rPr>
              <a:t>The Attendance sheet records attendance data, including names, UIDs, dates, and attendance statuses for each period throughout the day.</a:t>
            </a:r>
          </a:p>
          <a:p>
            <a:pPr marR="0" lvl="1" rtl="0"/>
            <a:r>
              <a:rPr lang="en-US" sz="1600" b="1" baseline="0" dirty="0">
                <a:latin typeface="Times New Roman"/>
              </a:rPr>
              <a:t>Integration with Google Sheets ensures data integrity, accessibility, and ease of analysis for administrative purposes.</a:t>
            </a:r>
          </a:p>
        </p:txBody>
      </p:sp>
    </p:spTree>
    <p:extLst>
      <p:ext uri="{BB962C8B-B14F-4D97-AF65-F5344CB8AC3E}">
        <p14:creationId xmlns:p14="http://schemas.microsoft.com/office/powerpoint/2010/main" val="241413133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C0D7C-86D9-4E2A-BAD8-707A6253FB0B}"/>
              </a:ext>
            </a:extLst>
          </p:cNvPr>
          <p:cNvSpPr>
            <a:spLocks noGrp="1"/>
          </p:cNvSpPr>
          <p:nvPr>
            <p:ph type="title"/>
          </p:nvPr>
        </p:nvSpPr>
        <p:spPr>
          <a:xfrm>
            <a:off x="780069" y="359667"/>
            <a:ext cx="10131425" cy="1456267"/>
          </a:xfrm>
        </p:spPr>
        <p:txBody>
          <a:bodyPr/>
          <a:lstStyle/>
          <a:p>
            <a:pPr algn="ctr"/>
            <a:r>
              <a:rPr lang="en-IN" dirty="0">
                <a:latin typeface="Arial Black" panose="020B0A04020102020204" pitchFamily="34" charset="0"/>
              </a:rPr>
              <a:t>COMPONENTS</a:t>
            </a:r>
            <a:r>
              <a:rPr lang="en-IN" dirty="0"/>
              <a:t> </a:t>
            </a:r>
            <a:r>
              <a:rPr lang="en-IN" dirty="0">
                <a:latin typeface="Arial Black" panose="020B0A04020102020204" pitchFamily="34" charset="0"/>
              </a:rPr>
              <a:t>USED</a:t>
            </a:r>
          </a:p>
        </p:txBody>
      </p:sp>
      <p:pic>
        <p:nvPicPr>
          <p:cNvPr id="5" name="Content Placeholder 4">
            <a:extLst>
              <a:ext uri="{FF2B5EF4-FFF2-40B4-BE49-F238E27FC236}">
                <a16:creationId xmlns:a16="http://schemas.microsoft.com/office/drawing/2014/main" id="{26B8CCC1-2A58-4EBA-8445-E891858B79B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2667" b="99556" l="0" r="95536">
                        <a14:foregroundMark x1="42857" y1="8889" x2="37500" y2="8889"/>
                        <a14:foregroundMark x1="45982" y1="4444" x2="40179" y2="12000"/>
                        <a14:foregroundMark x1="45536" y1="2667" x2="45536" y2="2667"/>
                        <a14:foregroundMark x1="0" y1="44444" x2="3125" y2="45333"/>
                        <a14:foregroundMark x1="36161" y1="66667" x2="36161" y2="66667"/>
                        <a14:foregroundMark x1="33929" y1="66667" x2="33929" y2="66667"/>
                        <a14:foregroundMark x1="33482" y1="66222" x2="33482" y2="66222"/>
                        <a14:foregroundMark x1="20089" y1="88889" x2="21429" y2="76444"/>
                        <a14:foregroundMark x1="19643" y1="91111" x2="41518" y2="94667"/>
                        <a14:foregroundMark x1="41518" y1="94667" x2="31250" y2="77333"/>
                        <a14:foregroundMark x1="12500" y1="65778" x2="10714" y2="65778"/>
                        <a14:foregroundMark x1="9375" y1="66667" x2="8482" y2="63556"/>
                        <a14:foregroundMark x1="12946" y1="64444" x2="17411" y2="69333"/>
                        <a14:foregroundMark x1="14732" y1="72444" x2="14732" y2="72444"/>
                        <a14:foregroundMark x1="14732" y1="72444" x2="14732" y2="72444"/>
                        <a14:foregroundMark x1="13393" y1="72444" x2="13393" y2="72444"/>
                        <a14:foregroundMark x1="12500" y1="72444" x2="12500" y2="72444"/>
                        <a14:foregroundMark x1="11607" y1="72444" x2="11607" y2="72444"/>
                        <a14:foregroundMark x1="18304" y1="75111" x2="18304" y2="75111"/>
                        <a14:foregroundMark x1="91964" y1="52889" x2="91964" y2="52889"/>
                        <a14:foregroundMark x1="93750" y1="51556" x2="93750" y2="51556"/>
                        <a14:foregroundMark x1="89286" y1="57778" x2="89286" y2="57778"/>
                        <a14:foregroundMark x1="86607" y1="81333" x2="86607" y2="81333"/>
                        <a14:foregroundMark x1="86161" y1="80889" x2="86161" y2="80889"/>
                        <a14:foregroundMark x1="84821" y1="79556" x2="84821" y2="79556"/>
                        <a14:foregroundMark x1="87054" y1="81778" x2="87054" y2="81778"/>
                        <a14:foregroundMark x1="87946" y1="83556" x2="89286" y2="84444"/>
                        <a14:foregroundMark x1="91071" y1="84889" x2="91071" y2="84889"/>
                        <a14:foregroundMark x1="89732" y1="81333" x2="89732" y2="81333"/>
                        <a14:foregroundMark x1="83036" y1="75556" x2="83036" y2="75556"/>
                        <a14:foregroundMark x1="90625" y1="84444" x2="90625" y2="84444"/>
                        <a14:foregroundMark x1="90625" y1="84444" x2="90625" y2="84444"/>
                        <a14:foregroundMark x1="92857" y1="85333" x2="95089" y2="86222"/>
                        <a14:foregroundMark x1="95089" y1="86222" x2="95089" y2="86222"/>
                        <a14:foregroundMark x1="88393" y1="80889" x2="88393" y2="80889"/>
                        <a14:foregroundMark x1="92857" y1="81778" x2="92857" y2="81778"/>
                        <a14:foregroundMark x1="89286" y1="81778" x2="89286" y2="81778"/>
                        <a14:foregroundMark x1="87054" y1="80000" x2="87054" y2="80000"/>
                        <a14:foregroundMark x1="87054" y1="80000" x2="87054" y2="80000"/>
                        <a14:foregroundMark x1="87054" y1="80000" x2="87054" y2="80000"/>
                        <a14:foregroundMark x1="87054" y1="80000" x2="87054" y2="80000"/>
                        <a14:foregroundMark x1="88393" y1="79111" x2="88393" y2="79111"/>
                        <a14:foregroundMark x1="95536" y1="86667" x2="95536" y2="86667"/>
                        <a14:foregroundMark x1="95536" y1="85778" x2="95536" y2="83556"/>
                        <a14:foregroundMark x1="95536" y1="81333" x2="95536" y2="81333"/>
                        <a14:foregroundMark x1="95536" y1="81333" x2="95536" y2="81333"/>
                        <a14:foregroundMark x1="95536" y1="81333" x2="95536" y2="81333"/>
                        <a14:foregroundMark x1="91518" y1="78667" x2="91518" y2="78667"/>
                        <a14:foregroundMark x1="90625" y1="79111" x2="90625" y2="79111"/>
                        <a14:foregroundMark x1="90625" y1="79111" x2="90625" y2="79111"/>
                        <a14:foregroundMark x1="90625" y1="81333" x2="90625" y2="81333"/>
                        <a14:foregroundMark x1="81988" y1="79111" x2="78571" y2="88889"/>
                        <a14:foregroundMark x1="82143" y1="78667" x2="81988" y2="79111"/>
                        <a14:foregroundMark x1="78571" y1="88889" x2="78571" y2="88889"/>
                        <a14:foregroundMark x1="79018" y1="87556" x2="80357" y2="87111"/>
                        <a14:foregroundMark x1="81696" y1="86222" x2="82589" y2="87556"/>
                        <a14:foregroundMark x1="82589" y1="90222" x2="82589" y2="90222"/>
                        <a14:foregroundMark x1="82589" y1="88889" x2="82589" y2="91111"/>
                        <a14:foregroundMark x1="87946" y1="90222" x2="87946" y2="90222"/>
                        <a14:foregroundMark x1="87946" y1="90222" x2="87946" y2="90222"/>
                        <a14:foregroundMark x1="87946" y1="94222" x2="87946" y2="94222"/>
                        <a14:foregroundMark x1="80804" y1="97333" x2="80804" y2="97333"/>
                        <a14:foregroundMark x1="76339" y1="90222" x2="76339" y2="90222"/>
                        <a14:foregroundMark x1="74107" y1="90222" x2="74107" y2="90222"/>
                        <a14:foregroundMark x1="74107" y1="92889" x2="74107" y2="92889"/>
                        <a14:foregroundMark x1="75446" y1="96000" x2="75446" y2="96000"/>
                        <a14:foregroundMark x1="84502" y1="99111" x2="85268" y2="99556"/>
                        <a14:foregroundMark x1="82972" y1="98222" x2="84502" y2="99111"/>
                        <a14:foregroundMark x1="79911" y1="96444" x2="82972" y2="98222"/>
                        <a14:foregroundMark x1="87054" y1="94667" x2="87054" y2="94667"/>
                        <a14:foregroundMark x1="94196" y1="91111" x2="94196" y2="91111"/>
                        <a14:foregroundMark x1="91071" y1="91556" x2="91071" y2="91556"/>
                        <a14:foregroundMark x1="86607" y1="77778" x2="86607" y2="77778"/>
                        <a14:foregroundMark x1="85268" y1="76444" x2="85268" y2="76444"/>
                        <a14:foregroundMark x1="89732" y1="78222" x2="89732" y2="78222"/>
                        <a14:foregroundMark x1="94643" y1="84000" x2="94643" y2="84000"/>
                        <a14:foregroundMark x1="94196" y1="83111" x2="94196" y2="83111"/>
                        <a14:foregroundMark x1="77232" y1="92444" x2="77232" y2="92444"/>
                        <a14:foregroundMark x1="91071" y1="93778" x2="91071" y2="93778"/>
                        <a14:foregroundMark x1="95089" y1="88444" x2="95089" y2="88444"/>
                        <a14:foregroundMark x1="75893" y1="87111" x2="75893" y2="87111"/>
                        <a14:foregroundMark x1="75446" y1="86667" x2="75446" y2="86667"/>
                        <a14:backgroundMark x1="75893" y1="99111" x2="75893" y2="99111"/>
                        <a14:backgroundMark x1="75893" y1="98222" x2="75893" y2="98222"/>
                        <a14:backgroundMark x1="75000" y1="96444" x2="75000" y2="96444"/>
                        <a14:backgroundMark x1="82589" y1="76444" x2="82589" y2="76444"/>
                        <a14:backgroundMark x1="83929" y1="76444" x2="83929" y2="76444"/>
                        <a14:backgroundMark x1="83036" y1="75111" x2="83036" y2="75111"/>
                        <a14:backgroundMark x1="83482" y1="75556" x2="83482" y2="75556"/>
                        <a14:backgroundMark x1="82143" y1="79111" x2="82143" y2="79111"/>
                        <a14:backgroundMark x1="80357" y1="79111" x2="80357" y2="79111"/>
                        <a14:backgroundMark x1="93750" y1="94222" x2="93750" y2="94222"/>
                        <a14:backgroundMark x1="93750" y1="92889" x2="93750" y2="92889"/>
                        <a14:backgroundMark x1="96429" y1="88000" x2="96429" y2="88000"/>
                      </a14:backgroundRemoval>
                    </a14:imgEffect>
                  </a14:imgLayer>
                </a14:imgProps>
              </a:ext>
            </a:extLst>
          </a:blip>
          <a:stretch>
            <a:fillRect/>
          </a:stretch>
        </p:blipFill>
        <p:spPr>
          <a:xfrm>
            <a:off x="1833309" y="1788381"/>
            <a:ext cx="1574686" cy="1581716"/>
          </a:xfrm>
        </p:spPr>
      </p:pic>
      <p:pic>
        <p:nvPicPr>
          <p:cNvPr id="7" name="Picture 6">
            <a:extLst>
              <a:ext uri="{FF2B5EF4-FFF2-40B4-BE49-F238E27FC236}">
                <a16:creationId xmlns:a16="http://schemas.microsoft.com/office/drawing/2014/main" id="{36B3D945-B64D-4C09-9AAE-2B5B1BC0DB8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4684728" y="1646899"/>
            <a:ext cx="3306059" cy="1892234"/>
          </a:xfrm>
          <a:prstGeom prst="rect">
            <a:avLst/>
          </a:prstGeom>
        </p:spPr>
      </p:pic>
      <p:pic>
        <p:nvPicPr>
          <p:cNvPr id="9" name="Picture 8">
            <a:extLst>
              <a:ext uri="{FF2B5EF4-FFF2-40B4-BE49-F238E27FC236}">
                <a16:creationId xmlns:a16="http://schemas.microsoft.com/office/drawing/2014/main" id="{A66026FB-E9F6-4A86-8D3B-A0F3B425E93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294" b="95413" l="9957" r="97403">
                        <a14:foregroundMark x1="66667" y1="7798" x2="88745" y2="6422"/>
                        <a14:foregroundMark x1="88745" y1="6422" x2="66234" y2="12385"/>
                        <a14:foregroundMark x1="66234" y1="12385" x2="85281" y2="917"/>
                        <a14:foregroundMark x1="85281" y1="917" x2="97403" y2="22018"/>
                        <a14:foregroundMark x1="97403" y1="22018" x2="91342" y2="46330"/>
                        <a14:foregroundMark x1="91342" y1="46330" x2="89610" y2="21560"/>
                        <a14:foregroundMark x1="89610" y1="21560" x2="64069" y2="21101"/>
                        <a14:foregroundMark x1="64069" y1="21101" x2="58874" y2="16055"/>
                        <a14:foregroundMark x1="70130" y1="3211" x2="70130" y2="3211"/>
                        <a14:foregroundMark x1="87446" y1="7339" x2="87446" y2="7339"/>
                        <a14:foregroundMark x1="97403" y1="20183" x2="97403" y2="20183"/>
                        <a14:foregroundMark x1="95671" y1="35321" x2="95671" y2="35321"/>
                        <a14:foregroundMark x1="96970" y1="35321" x2="96970" y2="35321"/>
                        <a14:foregroundMark x1="97835" y1="32110" x2="97835" y2="32110"/>
                        <a14:foregroundMark x1="95238" y1="42202" x2="95238" y2="42202"/>
                        <a14:foregroundMark x1="51948" y1="91284" x2="51948" y2="91284"/>
                        <a14:foregroundMark x1="39827" y1="94954" x2="61905" y2="95413"/>
                        <a14:foregroundMark x1="61905" y1="95413" x2="64069" y2="91284"/>
                      </a14:backgroundRemoval>
                    </a14:imgEffect>
                  </a14:imgLayer>
                </a14:imgProps>
              </a:ext>
            </a:extLst>
          </a:blip>
          <a:stretch>
            <a:fillRect/>
          </a:stretch>
        </p:blipFill>
        <p:spPr>
          <a:xfrm>
            <a:off x="9267520" y="1646899"/>
            <a:ext cx="1746090" cy="1647825"/>
          </a:xfrm>
          <a:prstGeom prst="rect">
            <a:avLst/>
          </a:prstGeom>
        </p:spPr>
      </p:pic>
      <p:pic>
        <p:nvPicPr>
          <p:cNvPr id="11" name="Picture 10">
            <a:extLst>
              <a:ext uri="{FF2B5EF4-FFF2-40B4-BE49-F238E27FC236}">
                <a16:creationId xmlns:a16="http://schemas.microsoft.com/office/drawing/2014/main" id="{9A41B807-1252-42AB-B828-C1AA6BB0C24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21313" y1="34063" x2="40938" y2="22375"/>
                        <a14:foregroundMark x1="40938" y1="22375" x2="61313" y2="25438"/>
                        <a14:foregroundMark x1="61313" y1="25438" x2="80000" y2="34188"/>
                        <a14:foregroundMark x1="80000" y1="34188" x2="63938" y2="49750"/>
                        <a14:foregroundMark x1="63938" y1="49750" x2="43625" y2="45688"/>
                        <a14:foregroundMark x1="43625" y1="45688" x2="23063" y2="34625"/>
                        <a14:foregroundMark x1="23063" y1="34625" x2="18938" y2="33688"/>
                        <a14:foregroundMark x1="22813" y1="37125" x2="34813" y2="42563"/>
                        <a14:foregroundMark x1="56500" y1="48750" x2="75250" y2="40688"/>
                        <a14:foregroundMark x1="75250" y1="40688" x2="77000" y2="37938"/>
                        <a14:foregroundMark x1="59562" y1="62687" x2="63875" y2="89375"/>
                        <a14:foregroundMark x1="61500" y1="66938" x2="66188" y2="87438"/>
                        <a14:foregroundMark x1="79688" y1="53000" x2="84750" y2="72750"/>
                        <a14:foregroundMark x1="84750" y1="72750" x2="83188" y2="77375"/>
                        <a14:foregroundMark x1="19750" y1="58813" x2="16625" y2="67750"/>
                      </a14:backgroundRemoval>
                    </a14:imgEffect>
                  </a14:imgLayer>
                </a14:imgProps>
              </a:ext>
            </a:extLst>
          </a:blip>
          <a:stretch>
            <a:fillRect/>
          </a:stretch>
        </p:blipFill>
        <p:spPr>
          <a:xfrm>
            <a:off x="1833309" y="4435477"/>
            <a:ext cx="1871010" cy="1871010"/>
          </a:xfrm>
          <a:prstGeom prst="rect">
            <a:avLst/>
          </a:prstGeom>
        </p:spPr>
      </p:pic>
      <p:pic>
        <p:nvPicPr>
          <p:cNvPr id="15" name="Picture 14">
            <a:extLst>
              <a:ext uri="{FF2B5EF4-FFF2-40B4-BE49-F238E27FC236}">
                <a16:creationId xmlns:a16="http://schemas.microsoft.com/office/drawing/2014/main" id="{36693946-BDD7-45CD-8155-153DD05E798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48" b="96335" l="9470" r="95455">
                        <a14:foregroundMark x1="90530" y1="41885" x2="90530" y2="41885"/>
                        <a14:foregroundMark x1="90909" y1="43979" x2="91288" y2="46073"/>
                        <a14:foregroundMark x1="95455" y1="45026" x2="95455" y2="45026"/>
                        <a14:foregroundMark x1="85227" y1="64921" x2="85227" y2="64921"/>
                        <a14:foregroundMark x1="88258" y1="63874" x2="88258" y2="63874"/>
                        <a14:foregroundMark x1="80682" y1="69110" x2="80682" y2="69110"/>
                        <a14:foregroundMark x1="77273" y1="72775" x2="77273" y2="72775"/>
                        <a14:foregroundMark x1="73864" y1="74346" x2="73864" y2="74346"/>
                        <a14:foregroundMark x1="70455" y1="76440" x2="70455" y2="76440"/>
                        <a14:foregroundMark x1="66288" y1="80105" x2="66288" y2="80105"/>
                        <a14:foregroundMark x1="60985" y1="83770" x2="60985" y2="83770"/>
                        <a14:foregroundMark x1="56818" y1="85340" x2="56818" y2="85340"/>
                        <a14:foregroundMark x1="53788" y1="88482" x2="53788" y2="88482"/>
                        <a14:foregroundMark x1="49621" y1="91099" x2="49621" y2="91099"/>
                        <a14:foregroundMark x1="46212" y1="93717" x2="46212" y2="93717"/>
                        <a14:foregroundMark x1="42803" y1="96335" x2="42803" y2="96335"/>
                        <a14:foregroundMark x1="32955" y1="93717" x2="32955" y2="93717"/>
                        <a14:foregroundMark x1="25379" y1="87435" x2="25379" y2="87435"/>
                        <a14:foregroundMark x1="28030" y1="90576" x2="28030" y2="90576"/>
                        <a14:foregroundMark x1="29924" y1="93717" x2="29924" y2="93717"/>
                      </a14:backgroundRemoval>
                    </a14:imgEffect>
                  </a14:imgLayer>
                </a14:imgProps>
              </a:ext>
            </a:extLst>
          </a:blip>
          <a:stretch>
            <a:fillRect/>
          </a:stretch>
        </p:blipFill>
        <p:spPr>
          <a:xfrm>
            <a:off x="4484786" y="4327809"/>
            <a:ext cx="2514600" cy="1819275"/>
          </a:xfrm>
          <a:prstGeom prst="rect">
            <a:avLst/>
          </a:prstGeom>
        </p:spPr>
      </p:pic>
      <p:pic>
        <p:nvPicPr>
          <p:cNvPr id="17" name="Picture 16">
            <a:extLst>
              <a:ext uri="{FF2B5EF4-FFF2-40B4-BE49-F238E27FC236}">
                <a16:creationId xmlns:a16="http://schemas.microsoft.com/office/drawing/2014/main" id="{4B560754-E971-413B-9BEE-FF15CAA08839}"/>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9431301" y="4473563"/>
            <a:ext cx="1746090" cy="1746090"/>
          </a:xfrm>
          <a:prstGeom prst="rect">
            <a:avLst/>
          </a:prstGeom>
        </p:spPr>
      </p:pic>
      <p:pic>
        <p:nvPicPr>
          <p:cNvPr id="19" name="Picture 18">
            <a:extLst>
              <a:ext uri="{FF2B5EF4-FFF2-40B4-BE49-F238E27FC236}">
                <a16:creationId xmlns:a16="http://schemas.microsoft.com/office/drawing/2014/main" id="{D1D86FEA-BFCA-48BD-91F1-B6AD839AD52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foregroundMark x1="74222" y1="76444" x2="74222" y2="76444"/>
                        <a14:foregroundMark x1="76635" y1="72490" x2="51556" y2="72889"/>
                        <a14:foregroundMark x1="79556" y1="72444" x2="76862" y2="72487"/>
                        <a14:foregroundMark x1="51556" y1="72889" x2="31556" y2="53778"/>
                        <a14:foregroundMark x1="31556" y1="53778" x2="50667" y2="76444"/>
                        <a14:foregroundMark x1="50667" y1="76444" x2="52444" y2="81333"/>
                        <a14:foregroundMark x1="15556" y1="44444" x2="37778" y2="55111"/>
                        <a14:foregroundMark x1="15111" y1="45778" x2="28889" y2="54222"/>
                        <a14:foregroundMark x1="56444" y1="80889" x2="55111" y2="83111"/>
                        <a14:foregroundMark x1="56889" y1="83111" x2="58219" y2="82998"/>
                        <a14:foregroundMark x1="86869" y1="72534" x2="88444" y2="69778"/>
                        <a14:backgroundMark x1="74222" y1="78667" x2="74222" y2="78667"/>
                        <a14:backgroundMark x1="76444" y1="79111" x2="82667" y2="80444"/>
                        <a14:backgroundMark x1="71111" y1="85778" x2="74222" y2="79556"/>
                        <a14:backgroundMark x1="72444" y1="78667" x2="66222" y2="88000"/>
                        <a14:backgroundMark x1="72444" y1="78222" x2="72444" y2="78222"/>
                      </a14:backgroundRemoval>
                    </a14:imgEffect>
                  </a14:imgLayer>
                </a14:imgProps>
              </a:ext>
            </a:extLst>
          </a:blip>
          <a:stretch>
            <a:fillRect/>
          </a:stretch>
        </p:blipFill>
        <p:spPr>
          <a:xfrm>
            <a:off x="6999386" y="4435477"/>
            <a:ext cx="1712585" cy="1712585"/>
          </a:xfrm>
          <a:prstGeom prst="rect">
            <a:avLst/>
          </a:prstGeom>
        </p:spPr>
      </p:pic>
    </p:spTree>
    <p:extLst>
      <p:ext uri="{BB962C8B-B14F-4D97-AF65-F5344CB8AC3E}">
        <p14:creationId xmlns:p14="http://schemas.microsoft.com/office/powerpoint/2010/main" val="1011302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D3A0E-3E0B-4361-B561-F40AEF37D029}"/>
              </a:ext>
            </a:extLst>
          </p:cNvPr>
          <p:cNvSpPr>
            <a:spLocks noGrp="1"/>
          </p:cNvSpPr>
          <p:nvPr>
            <p:ph type="title"/>
          </p:nvPr>
        </p:nvSpPr>
        <p:spPr>
          <a:xfrm>
            <a:off x="769216" y="93630"/>
            <a:ext cx="10131425" cy="1456267"/>
          </a:xfrm>
        </p:spPr>
        <p:txBody>
          <a:bodyPr/>
          <a:lstStyle/>
          <a:p>
            <a:pPr algn="ctr"/>
            <a:r>
              <a:rPr lang="en-IN" dirty="0">
                <a:latin typeface="Arial Black" panose="020B0A04020102020204" pitchFamily="34" charset="0"/>
              </a:rPr>
              <a:t>CONNECTIONS</a:t>
            </a:r>
          </a:p>
        </p:txBody>
      </p:sp>
      <p:pic>
        <p:nvPicPr>
          <p:cNvPr id="4" name="Picture 3">
            <a:extLst>
              <a:ext uri="{FF2B5EF4-FFF2-40B4-BE49-F238E27FC236}">
                <a16:creationId xmlns:a16="http://schemas.microsoft.com/office/drawing/2014/main" id="{36D36ADC-0DC2-4074-8B2B-38727BD0249B}"/>
              </a:ext>
            </a:extLst>
          </p:cNvPr>
          <p:cNvPicPr>
            <a:picLocks noChangeAspect="1"/>
          </p:cNvPicPr>
          <p:nvPr/>
        </p:nvPicPr>
        <p:blipFill rotWithShape="1">
          <a:blip r:embed="rId2"/>
          <a:srcRect l="4626" t="7974" r="4774" b="8235"/>
          <a:stretch/>
        </p:blipFill>
        <p:spPr>
          <a:xfrm>
            <a:off x="1702639" y="1465231"/>
            <a:ext cx="8264581" cy="4729381"/>
          </a:xfrm>
          <a:prstGeom prst="rect">
            <a:avLst/>
          </a:prstGeom>
        </p:spPr>
      </p:pic>
    </p:spTree>
    <p:extLst>
      <p:ext uri="{BB962C8B-B14F-4D97-AF65-F5344CB8AC3E}">
        <p14:creationId xmlns:p14="http://schemas.microsoft.com/office/powerpoint/2010/main" val="3671616478"/>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B1D7-E18E-48FF-B322-9E1FB30EA997}"/>
              </a:ext>
            </a:extLst>
          </p:cNvPr>
          <p:cNvSpPr>
            <a:spLocks noGrp="1"/>
          </p:cNvSpPr>
          <p:nvPr>
            <p:ph type="title"/>
          </p:nvPr>
        </p:nvSpPr>
        <p:spPr>
          <a:xfrm>
            <a:off x="637558" y="256930"/>
            <a:ext cx="10131427" cy="2190160"/>
          </a:xfrm>
        </p:spPr>
        <p:txBody>
          <a:bodyPr/>
          <a:lstStyle/>
          <a:p>
            <a:pPr algn="ctr"/>
            <a:r>
              <a:rPr lang="en-IN" dirty="0">
                <a:latin typeface="Arial Black" panose="020B0A04020102020204" pitchFamily="34" charset="0"/>
              </a:rPr>
              <a:t>DEFAULT MODE</a:t>
            </a:r>
          </a:p>
        </p:txBody>
      </p:sp>
      <p:sp>
        <p:nvSpPr>
          <p:cNvPr id="3" name="Text Placeholder 2">
            <a:extLst>
              <a:ext uri="{FF2B5EF4-FFF2-40B4-BE49-F238E27FC236}">
                <a16:creationId xmlns:a16="http://schemas.microsoft.com/office/drawing/2014/main" id="{C573AD9B-CB4E-495E-A34E-20F32488A50F}"/>
              </a:ext>
            </a:extLst>
          </p:cNvPr>
          <p:cNvSpPr>
            <a:spLocks noGrp="1"/>
          </p:cNvSpPr>
          <p:nvPr>
            <p:ph type="body" idx="1"/>
          </p:nvPr>
        </p:nvSpPr>
        <p:spPr>
          <a:xfrm>
            <a:off x="798923" y="2064656"/>
            <a:ext cx="10131428" cy="2991439"/>
          </a:xfrm>
        </p:spPr>
        <p:txBody>
          <a:bodyPr>
            <a:normAutofit/>
          </a:bodyPr>
          <a:lstStyle/>
          <a:p>
            <a:pPr lvl="0"/>
            <a:r>
              <a:rPr lang="en-US" b="1" dirty="0">
                <a:latin typeface="Times New Roman"/>
              </a:rPr>
              <a:t>By default, the system operates in Attendance Mode to facilitate real-time attendance tracking.</a:t>
            </a:r>
          </a:p>
          <a:p>
            <a:pPr lvl="0"/>
            <a:endParaRPr lang="en-US" sz="2400" b="1" dirty="0">
              <a:latin typeface="Times New Roman"/>
            </a:endParaRPr>
          </a:p>
          <a:p>
            <a:pPr lvl="0"/>
            <a:r>
              <a:rPr lang="en-US" b="1" dirty="0">
                <a:latin typeface="Times New Roman"/>
              </a:rPr>
              <a:t>This mode is the standard operational mode when the system is powered on or reset.</a:t>
            </a:r>
          </a:p>
          <a:p>
            <a:endParaRPr lang="en-IN" dirty="0"/>
          </a:p>
        </p:txBody>
      </p:sp>
    </p:spTree>
    <p:extLst>
      <p:ext uri="{BB962C8B-B14F-4D97-AF65-F5344CB8AC3E}">
        <p14:creationId xmlns:p14="http://schemas.microsoft.com/office/powerpoint/2010/main" val="35788158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79256-F860-48E6-B9B3-FE1190DA3C7B}"/>
              </a:ext>
            </a:extLst>
          </p:cNvPr>
          <p:cNvSpPr>
            <a:spLocks noGrp="1"/>
          </p:cNvSpPr>
          <p:nvPr>
            <p:ph type="title"/>
          </p:nvPr>
        </p:nvSpPr>
        <p:spPr>
          <a:xfrm>
            <a:off x="610387" y="301659"/>
            <a:ext cx="10131427" cy="1989056"/>
          </a:xfrm>
        </p:spPr>
        <p:txBody>
          <a:bodyPr>
            <a:normAutofit/>
          </a:bodyPr>
          <a:lstStyle/>
          <a:p>
            <a:pPr algn="ctr"/>
            <a:r>
              <a:rPr lang="en-IN" sz="4000" dirty="0">
                <a:latin typeface="Arial Black" panose="020B0A04020102020204" pitchFamily="34" charset="0"/>
              </a:rPr>
              <a:t>REGISTRATION MODE</a:t>
            </a:r>
          </a:p>
        </p:txBody>
      </p:sp>
      <p:sp>
        <p:nvSpPr>
          <p:cNvPr id="3" name="Text Placeholder 2">
            <a:extLst>
              <a:ext uri="{FF2B5EF4-FFF2-40B4-BE49-F238E27FC236}">
                <a16:creationId xmlns:a16="http://schemas.microsoft.com/office/drawing/2014/main" id="{34DBEC68-9838-440D-B64F-172165A84DEC}"/>
              </a:ext>
            </a:extLst>
          </p:cNvPr>
          <p:cNvSpPr>
            <a:spLocks noGrp="1"/>
          </p:cNvSpPr>
          <p:nvPr>
            <p:ph type="body" idx="1"/>
          </p:nvPr>
        </p:nvSpPr>
        <p:spPr>
          <a:xfrm>
            <a:off x="342601" y="1846729"/>
            <a:ext cx="6578152" cy="4534293"/>
          </a:xfrm>
        </p:spPr>
        <p:txBody>
          <a:bodyPr>
            <a:normAutofit/>
          </a:bodyPr>
          <a:lstStyle/>
          <a:p>
            <a:pPr lvl="0"/>
            <a:r>
              <a:rPr lang="en-US" b="1" dirty="0">
                <a:latin typeface="Times New Roman"/>
              </a:rPr>
              <a:t>Registration Mode serves the purpose of facilitating the enrollment of new users or updating existing user information within the RFID and camera-based attendance system.</a:t>
            </a:r>
          </a:p>
          <a:p>
            <a:pPr lvl="0"/>
            <a:r>
              <a:rPr lang="en-US" b="1" dirty="0">
                <a:latin typeface="Times New Roman"/>
              </a:rPr>
              <a:t>Assigning Student Names to RFID Cards:</a:t>
            </a:r>
          </a:p>
          <a:p>
            <a:pPr marL="800100" lvl="1" indent="-342900">
              <a:buFont typeface="Arial" panose="020B0604020202020204" pitchFamily="34" charset="0"/>
              <a:buChar char="•"/>
            </a:pPr>
            <a:r>
              <a:rPr lang="en-US" sz="2000" b="1" dirty="0">
                <a:solidFill>
                  <a:schemeClr val="tx1"/>
                </a:solidFill>
                <a:latin typeface="Times New Roman"/>
              </a:rPr>
              <a:t>When registering a new RFID card, the system captures the unique UID associated with the card and enters the captured UID into the corresponding column in the Registration Mode sheet.</a:t>
            </a:r>
          </a:p>
          <a:p>
            <a:pPr marL="800100" lvl="1" indent="-342900">
              <a:buFont typeface="Arial" panose="020B0604020202020204" pitchFamily="34" charset="0"/>
              <a:buChar char="•"/>
            </a:pPr>
            <a:r>
              <a:rPr lang="en-US" sz="2000" b="1" dirty="0">
                <a:solidFill>
                  <a:schemeClr val="tx1"/>
                </a:solidFill>
                <a:latin typeface="Times New Roman"/>
              </a:rPr>
              <a:t>In the adjacent column, we have to enter the student's name corresponding to the captured UID.</a:t>
            </a:r>
          </a:p>
          <a:p>
            <a:endParaRPr lang="en-IN" dirty="0"/>
          </a:p>
        </p:txBody>
      </p:sp>
      <p:pic>
        <p:nvPicPr>
          <p:cNvPr id="5" name="Picture 4">
            <a:extLst>
              <a:ext uri="{FF2B5EF4-FFF2-40B4-BE49-F238E27FC236}">
                <a16:creationId xmlns:a16="http://schemas.microsoft.com/office/drawing/2014/main" id="{D7096CC3-0FB0-42AB-A799-4D5543EF2545}"/>
              </a:ext>
            </a:extLst>
          </p:cNvPr>
          <p:cNvPicPr>
            <a:picLocks noChangeAspect="1"/>
          </p:cNvPicPr>
          <p:nvPr/>
        </p:nvPicPr>
        <p:blipFill>
          <a:blip r:embed="rId2"/>
          <a:stretch>
            <a:fillRect/>
          </a:stretch>
        </p:blipFill>
        <p:spPr>
          <a:xfrm>
            <a:off x="7700682" y="1913022"/>
            <a:ext cx="4026095" cy="4026095"/>
          </a:xfrm>
          <a:prstGeom prst="rect">
            <a:avLst/>
          </a:prstGeom>
        </p:spPr>
      </p:pic>
    </p:spTree>
    <p:extLst>
      <p:ext uri="{BB962C8B-B14F-4D97-AF65-F5344CB8AC3E}">
        <p14:creationId xmlns:p14="http://schemas.microsoft.com/office/powerpoint/2010/main" val="13623636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15B3C4-7FB6-414C-8C24-8862C0E6C9F3}">
  <ds:schemaRefs>
    <ds:schemaRef ds:uri="http://www.w3.org/XML/1998/namespace"/>
    <ds:schemaRef ds:uri="http://schemas.openxmlformats.org/package/2006/metadata/core-properties"/>
    <ds:schemaRef ds:uri="http://schemas.microsoft.com/office/2006/documentManagement/types"/>
    <ds:schemaRef ds:uri="http://purl.org/dc/elements/1.1/"/>
    <ds:schemaRef ds:uri="http://purl.org/dc/terms/"/>
    <ds:schemaRef ds:uri="http://purl.org/dc/dcmitype/"/>
    <ds:schemaRef ds:uri="71af3243-3dd4-4a8d-8c0d-dd76da1f02a5"/>
    <ds:schemaRef ds:uri="http://schemas.microsoft.com/office/infopath/2007/PartnerControl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0257C101-46E1-4CAE-AE60-1AB79022B7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12C2FA-3740-4055-BA8A-74A1458F4A5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design</Template>
  <TotalTime>0</TotalTime>
  <Words>1174</Words>
  <Application>Microsoft Office PowerPoint</Application>
  <PresentationFormat>Widescreen</PresentationFormat>
  <Paragraphs>93</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Arial Black</vt:lpstr>
      <vt:lpstr>Calibri</vt:lpstr>
      <vt:lpstr>Calibri Light</vt:lpstr>
      <vt:lpstr>Times New Roman</vt:lpstr>
      <vt:lpstr>Wingdings</vt:lpstr>
      <vt:lpstr>Celestial</vt:lpstr>
      <vt:lpstr>RFID ATTENDANCE SYSTEM IN SCHOOLS</vt:lpstr>
      <vt:lpstr>RFID and Camera-Based Attendance System</vt:lpstr>
      <vt:lpstr>INTRODUCTION</vt:lpstr>
      <vt:lpstr>Global technology</vt:lpstr>
      <vt:lpstr>SYSTEM OVERVIEW</vt:lpstr>
      <vt:lpstr>COMPONENTS USED</vt:lpstr>
      <vt:lpstr>CONNECTIONS</vt:lpstr>
      <vt:lpstr>DEFAULT MODE</vt:lpstr>
      <vt:lpstr>REGISTRATION MODE</vt:lpstr>
      <vt:lpstr>HANDLING DUPLICATE REGISTRATION</vt:lpstr>
      <vt:lpstr>ATTENDANCE MODE</vt:lpstr>
      <vt:lpstr>PURPOSE OF PUSH BUTTON</vt:lpstr>
      <vt:lpstr>BENEFITS OF THE SYSTEM</vt:lpstr>
      <vt:lpstr>Disadvantage - Potential Misuse of RFID</vt:lpstr>
      <vt:lpstr>PowerPoint Presentation</vt:lpstr>
      <vt:lpstr>SOLUTION- CAMERA VERIFICATION</vt:lpstr>
      <vt:lpstr>BENEFITS OF CAMERA VERIFICATION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2024-03-14T14:27:19Z</dcterms:created>
  <dcterms:modified xsi:type="dcterms:W3CDTF">2024-03-15T05:56:18Z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